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2"/>
  </p:notesMasterIdLst>
  <p:sldIdLst>
    <p:sldId id="256" r:id="rId2"/>
    <p:sldId id="285" r:id="rId3"/>
    <p:sldId id="257" r:id="rId4"/>
    <p:sldId id="258" r:id="rId5"/>
    <p:sldId id="288" r:id="rId6"/>
    <p:sldId id="289" r:id="rId7"/>
    <p:sldId id="259" r:id="rId8"/>
    <p:sldId id="260" r:id="rId9"/>
    <p:sldId id="270" r:id="rId10"/>
    <p:sldId id="262" r:id="rId11"/>
    <p:sldId id="263" r:id="rId12"/>
    <p:sldId id="264" r:id="rId13"/>
    <p:sldId id="265" r:id="rId14"/>
    <p:sldId id="266" r:id="rId15"/>
    <p:sldId id="267" r:id="rId16"/>
    <p:sldId id="271" r:id="rId17"/>
    <p:sldId id="272" r:id="rId18"/>
    <p:sldId id="273" r:id="rId19"/>
    <p:sldId id="287" r:id="rId20"/>
    <p:sldId id="274" r:id="rId21"/>
    <p:sldId id="275" r:id="rId22"/>
    <p:sldId id="276" r:id="rId23"/>
    <p:sldId id="277" r:id="rId24"/>
    <p:sldId id="278" r:id="rId25"/>
    <p:sldId id="279" r:id="rId26"/>
    <p:sldId id="281" r:id="rId27"/>
    <p:sldId id="286" r:id="rId28"/>
    <p:sldId id="282" r:id="rId29"/>
    <p:sldId id="283" r:id="rId30"/>
    <p:sldId id="28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4CF2DC-4B4D-4FA9-8EE0-12BCF593E8D7}" type="doc">
      <dgm:prSet loTypeId="urn:microsoft.com/office/officeart/2005/8/layout/radial1" loCatId="relationship" qsTypeId="urn:microsoft.com/office/officeart/2005/8/quickstyle/simple1" qsCatId="simple" csTypeId="urn:microsoft.com/office/officeart/2005/8/colors/accent1_2" csCatId="accent1"/>
      <dgm:spPr/>
    </dgm:pt>
    <dgm:pt modelId="{2A08234C-9640-4EEA-8CF7-50A85F2EB13E}">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Arial" charset="0"/>
              <a:cs typeface="Arial" charset="0"/>
            </a:rPr>
            <a:t>MARC21XML</a:t>
          </a:r>
        </a:p>
      </dgm:t>
    </dgm:pt>
    <dgm:pt modelId="{7480329A-DF30-49E5-8A69-61236C6F9CF6}" type="parTrans" cxnId="{2C79A7B0-F271-43A1-9FA4-DCD8FCC0B3F0}">
      <dgm:prSet/>
      <dgm:spPr/>
      <dgm:t>
        <a:bodyPr/>
        <a:lstStyle/>
        <a:p>
          <a:endParaRPr lang="en-US"/>
        </a:p>
      </dgm:t>
    </dgm:pt>
    <dgm:pt modelId="{5C7C376E-6CD8-48A0-8FED-316F92FF6F4A}" type="sibTrans" cxnId="{2C79A7B0-F271-43A1-9FA4-DCD8FCC0B3F0}">
      <dgm:prSet/>
      <dgm:spPr/>
      <dgm:t>
        <a:bodyPr/>
        <a:lstStyle/>
        <a:p>
          <a:endParaRPr lang="en-US"/>
        </a:p>
      </dgm:t>
    </dgm:pt>
    <dgm:pt modelId="{B9DE9350-97E8-400D-BE97-614264A2877E}">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Arial" charset="0"/>
              <a:cs typeface="Arial" charset="0"/>
            </a:rPr>
            <a:t>EAD</a:t>
          </a:r>
        </a:p>
      </dgm:t>
    </dgm:pt>
    <dgm:pt modelId="{F131575F-33C8-4A92-A5AE-180EDB6AA864}" type="parTrans" cxnId="{4C225296-7478-4EDD-9B37-22F5C071A8D1}">
      <dgm:prSet/>
      <dgm:spPr/>
      <dgm:t>
        <a:bodyPr/>
        <a:lstStyle/>
        <a:p>
          <a:endParaRPr lang="en-US"/>
        </a:p>
      </dgm:t>
    </dgm:pt>
    <dgm:pt modelId="{93A79B3D-AE3C-4887-894E-226F254C3FB1}" type="sibTrans" cxnId="{4C225296-7478-4EDD-9B37-22F5C071A8D1}">
      <dgm:prSet/>
      <dgm:spPr/>
      <dgm:t>
        <a:bodyPr/>
        <a:lstStyle/>
        <a:p>
          <a:endParaRPr lang="en-US"/>
        </a:p>
      </dgm:t>
    </dgm:pt>
    <dgm:pt modelId="{6DDE8A5A-63C7-4E37-B14A-A6A883DC5EC8}">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Arial" charset="0"/>
              <a:cs typeface="Arial" charset="0"/>
            </a:rPr>
            <a:t>FGDC</a:t>
          </a:r>
        </a:p>
      </dgm:t>
    </dgm:pt>
    <dgm:pt modelId="{844811B6-492E-4C1C-87D0-423253A7D139}" type="parTrans" cxnId="{40611B7B-6C3C-4934-A5F8-683705AD7F6F}">
      <dgm:prSet/>
      <dgm:spPr/>
      <dgm:t>
        <a:bodyPr/>
        <a:lstStyle/>
        <a:p>
          <a:endParaRPr lang="en-US"/>
        </a:p>
      </dgm:t>
    </dgm:pt>
    <dgm:pt modelId="{1ACC9B5E-B661-4B39-90F9-57A5A3194747}" type="sibTrans" cxnId="{40611B7B-6C3C-4934-A5F8-683705AD7F6F}">
      <dgm:prSet/>
      <dgm:spPr/>
      <dgm:t>
        <a:bodyPr/>
        <a:lstStyle/>
        <a:p>
          <a:endParaRPr lang="en-US"/>
        </a:p>
      </dgm:t>
    </dgm:pt>
    <dgm:pt modelId="{DD119D1C-7840-491C-8227-58455124E0A1}">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Arial" charset="0"/>
              <a:cs typeface="Arial" charset="0"/>
            </a:rPr>
            <a:t>MODS</a:t>
          </a:r>
        </a:p>
      </dgm:t>
    </dgm:pt>
    <dgm:pt modelId="{44E6D371-5C83-41C9-BEA9-8B4DAD3971D0}" type="parTrans" cxnId="{333A048C-DFDF-44F0-A936-24914163E2DB}">
      <dgm:prSet/>
      <dgm:spPr/>
      <dgm:t>
        <a:bodyPr/>
        <a:lstStyle/>
        <a:p>
          <a:endParaRPr lang="en-US"/>
        </a:p>
      </dgm:t>
    </dgm:pt>
    <dgm:pt modelId="{FFB9243E-1E28-44FE-B8C6-B0E177B84B7E}" type="sibTrans" cxnId="{333A048C-DFDF-44F0-A936-24914163E2DB}">
      <dgm:prSet/>
      <dgm:spPr/>
      <dgm:t>
        <a:bodyPr/>
        <a:lstStyle/>
        <a:p>
          <a:endParaRPr lang="en-US"/>
        </a:p>
      </dgm:t>
    </dgm:pt>
    <dgm:pt modelId="{E7503B6C-B0C9-4990-B502-06D5C307394A}">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Arial" charset="0"/>
              <a:cs typeface="Arial" charset="0"/>
            </a:rPr>
            <a:t>MARC</a:t>
          </a:r>
        </a:p>
      </dgm:t>
    </dgm:pt>
    <dgm:pt modelId="{6146FF37-2940-469B-B649-C73544CEE41B}" type="parTrans" cxnId="{9EBB6C7D-4023-45A3-BA8C-CC0B2144461D}">
      <dgm:prSet/>
      <dgm:spPr/>
      <dgm:t>
        <a:bodyPr/>
        <a:lstStyle/>
        <a:p>
          <a:endParaRPr lang="en-US"/>
        </a:p>
      </dgm:t>
    </dgm:pt>
    <dgm:pt modelId="{5F2134DA-2A03-444F-99EC-E3941C59E130}" type="sibTrans" cxnId="{9EBB6C7D-4023-45A3-BA8C-CC0B2144461D}">
      <dgm:prSet/>
      <dgm:spPr/>
      <dgm:t>
        <a:bodyPr/>
        <a:lstStyle/>
        <a:p>
          <a:endParaRPr lang="en-US"/>
        </a:p>
      </dgm:t>
    </dgm:pt>
    <dgm:pt modelId="{552F70DD-2F0E-4CED-91C7-AEF86C587A33}">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a:ln>
                <a:noFill/>
              </a:ln>
              <a:solidFill>
                <a:schemeClr val="tx1"/>
              </a:solidFill>
              <a:effectLst/>
              <a:latin typeface="Arial" charset="0"/>
              <a:cs typeface="Arial" charset="0"/>
            </a:rPr>
            <a:t>Dublin Core</a:t>
          </a:r>
        </a:p>
      </dgm:t>
    </dgm:pt>
    <dgm:pt modelId="{AF64F123-3EAE-4088-9500-017DB25180C3}" type="parTrans" cxnId="{3C0AE351-D4C3-4C55-8602-1AB8319FAAC6}">
      <dgm:prSet/>
      <dgm:spPr/>
      <dgm:t>
        <a:bodyPr/>
        <a:lstStyle/>
        <a:p>
          <a:endParaRPr lang="en-US"/>
        </a:p>
      </dgm:t>
    </dgm:pt>
    <dgm:pt modelId="{970ED7FD-78A2-4D1A-84C2-8E5BF6BECA05}" type="sibTrans" cxnId="{3C0AE351-D4C3-4C55-8602-1AB8319FAAC6}">
      <dgm:prSet/>
      <dgm:spPr/>
      <dgm:t>
        <a:bodyPr/>
        <a:lstStyle/>
        <a:p>
          <a:endParaRPr lang="en-US"/>
        </a:p>
      </dgm:t>
    </dgm:pt>
    <dgm:pt modelId="{A5B7275E-BC0F-4D60-8D9A-38BF487BEA4C}" type="pres">
      <dgm:prSet presAssocID="{EA4CF2DC-4B4D-4FA9-8EE0-12BCF593E8D7}" presName="cycle" presStyleCnt="0">
        <dgm:presLayoutVars>
          <dgm:chMax val="1"/>
          <dgm:dir/>
          <dgm:animLvl val="ctr"/>
          <dgm:resizeHandles val="exact"/>
        </dgm:presLayoutVars>
      </dgm:prSet>
      <dgm:spPr/>
    </dgm:pt>
    <dgm:pt modelId="{DDCFD7C9-34D7-4719-AD1E-7531218F2629}" type="pres">
      <dgm:prSet presAssocID="{2A08234C-9640-4EEA-8CF7-50A85F2EB13E}" presName="centerShape" presStyleLbl="node0" presStyleIdx="0" presStyleCnt="1"/>
      <dgm:spPr/>
    </dgm:pt>
    <dgm:pt modelId="{0DE855E0-EAAE-4CD3-8CCA-CE8F1D869E53}" type="pres">
      <dgm:prSet presAssocID="{F131575F-33C8-4A92-A5AE-180EDB6AA864}" presName="Name9" presStyleLbl="parChTrans1D2" presStyleIdx="0" presStyleCnt="5"/>
      <dgm:spPr/>
    </dgm:pt>
    <dgm:pt modelId="{DA307D84-82E2-4E54-9073-A6014D070C6E}" type="pres">
      <dgm:prSet presAssocID="{F131575F-33C8-4A92-A5AE-180EDB6AA864}" presName="connTx" presStyleLbl="parChTrans1D2" presStyleIdx="0" presStyleCnt="5"/>
      <dgm:spPr/>
    </dgm:pt>
    <dgm:pt modelId="{87F2C016-75AB-496E-9BBB-B0F067E4377D}" type="pres">
      <dgm:prSet presAssocID="{B9DE9350-97E8-400D-BE97-614264A2877E}" presName="node" presStyleLbl="node1" presStyleIdx="0" presStyleCnt="5">
        <dgm:presLayoutVars>
          <dgm:bulletEnabled val="1"/>
        </dgm:presLayoutVars>
      </dgm:prSet>
      <dgm:spPr/>
    </dgm:pt>
    <dgm:pt modelId="{6B2922F9-164B-4BCF-9E00-3DB382BE580C}" type="pres">
      <dgm:prSet presAssocID="{844811B6-492E-4C1C-87D0-423253A7D139}" presName="Name9" presStyleLbl="parChTrans1D2" presStyleIdx="1" presStyleCnt="5"/>
      <dgm:spPr/>
    </dgm:pt>
    <dgm:pt modelId="{F20F3252-04F4-425C-80AA-9426412688A9}" type="pres">
      <dgm:prSet presAssocID="{844811B6-492E-4C1C-87D0-423253A7D139}" presName="connTx" presStyleLbl="parChTrans1D2" presStyleIdx="1" presStyleCnt="5"/>
      <dgm:spPr/>
    </dgm:pt>
    <dgm:pt modelId="{8205021F-3DCB-4D06-BA71-032B2CE96B98}" type="pres">
      <dgm:prSet presAssocID="{6DDE8A5A-63C7-4E37-B14A-A6A883DC5EC8}" presName="node" presStyleLbl="node1" presStyleIdx="1" presStyleCnt="5">
        <dgm:presLayoutVars>
          <dgm:bulletEnabled val="1"/>
        </dgm:presLayoutVars>
      </dgm:prSet>
      <dgm:spPr/>
    </dgm:pt>
    <dgm:pt modelId="{468C4715-1740-465C-AD08-9226B960770F}" type="pres">
      <dgm:prSet presAssocID="{44E6D371-5C83-41C9-BEA9-8B4DAD3971D0}" presName="Name9" presStyleLbl="parChTrans1D2" presStyleIdx="2" presStyleCnt="5"/>
      <dgm:spPr/>
    </dgm:pt>
    <dgm:pt modelId="{EC4CA527-AAC2-4EFC-A0F5-CA8021A150E7}" type="pres">
      <dgm:prSet presAssocID="{44E6D371-5C83-41C9-BEA9-8B4DAD3971D0}" presName="connTx" presStyleLbl="parChTrans1D2" presStyleIdx="2" presStyleCnt="5"/>
      <dgm:spPr/>
    </dgm:pt>
    <dgm:pt modelId="{15354E27-EC2E-4480-A68C-15CD8B53A43C}" type="pres">
      <dgm:prSet presAssocID="{DD119D1C-7840-491C-8227-58455124E0A1}" presName="node" presStyleLbl="node1" presStyleIdx="2" presStyleCnt="5">
        <dgm:presLayoutVars>
          <dgm:bulletEnabled val="1"/>
        </dgm:presLayoutVars>
      </dgm:prSet>
      <dgm:spPr/>
    </dgm:pt>
    <dgm:pt modelId="{F8E0DF12-E8EC-4115-9A56-D3BD215CD51F}" type="pres">
      <dgm:prSet presAssocID="{6146FF37-2940-469B-B649-C73544CEE41B}" presName="Name9" presStyleLbl="parChTrans1D2" presStyleIdx="3" presStyleCnt="5"/>
      <dgm:spPr/>
    </dgm:pt>
    <dgm:pt modelId="{8E71E398-0317-4B8E-972B-942E004ABB22}" type="pres">
      <dgm:prSet presAssocID="{6146FF37-2940-469B-B649-C73544CEE41B}" presName="connTx" presStyleLbl="parChTrans1D2" presStyleIdx="3" presStyleCnt="5"/>
      <dgm:spPr/>
    </dgm:pt>
    <dgm:pt modelId="{757F735E-9FD3-40B8-8E81-9FF926AD69A2}" type="pres">
      <dgm:prSet presAssocID="{E7503B6C-B0C9-4990-B502-06D5C307394A}" presName="node" presStyleLbl="node1" presStyleIdx="3" presStyleCnt="5">
        <dgm:presLayoutVars>
          <dgm:bulletEnabled val="1"/>
        </dgm:presLayoutVars>
      </dgm:prSet>
      <dgm:spPr/>
    </dgm:pt>
    <dgm:pt modelId="{F7A39311-C733-4160-A57D-73A0794AF56E}" type="pres">
      <dgm:prSet presAssocID="{AF64F123-3EAE-4088-9500-017DB25180C3}" presName="Name9" presStyleLbl="parChTrans1D2" presStyleIdx="4" presStyleCnt="5"/>
      <dgm:spPr/>
    </dgm:pt>
    <dgm:pt modelId="{C179C92B-8860-45DF-923B-1D5AAE6825B6}" type="pres">
      <dgm:prSet presAssocID="{AF64F123-3EAE-4088-9500-017DB25180C3}" presName="connTx" presStyleLbl="parChTrans1D2" presStyleIdx="4" presStyleCnt="5"/>
      <dgm:spPr/>
    </dgm:pt>
    <dgm:pt modelId="{A5CFBD31-EF94-4B0B-8E5E-7441EC6140DE}" type="pres">
      <dgm:prSet presAssocID="{552F70DD-2F0E-4CED-91C7-AEF86C587A33}" presName="node" presStyleLbl="node1" presStyleIdx="4" presStyleCnt="5">
        <dgm:presLayoutVars>
          <dgm:bulletEnabled val="1"/>
        </dgm:presLayoutVars>
      </dgm:prSet>
      <dgm:spPr/>
    </dgm:pt>
  </dgm:ptLst>
  <dgm:cxnLst>
    <dgm:cxn modelId="{5FFBA806-F83F-4D95-8A0E-5E863425A445}" type="presOf" srcId="{6146FF37-2940-469B-B649-C73544CEE41B}" destId="{F8E0DF12-E8EC-4115-9A56-D3BD215CD51F}" srcOrd="0" destOrd="0" presId="urn:microsoft.com/office/officeart/2005/8/layout/radial1"/>
    <dgm:cxn modelId="{DC877BB0-62FD-4DBB-A70F-837169FE2D64}" type="presOf" srcId="{F131575F-33C8-4A92-A5AE-180EDB6AA864}" destId="{DA307D84-82E2-4E54-9073-A6014D070C6E}" srcOrd="1" destOrd="0" presId="urn:microsoft.com/office/officeart/2005/8/layout/radial1"/>
    <dgm:cxn modelId="{0B3AF5D9-2F93-4D50-A9A3-A87F6463022B}" type="presOf" srcId="{E7503B6C-B0C9-4990-B502-06D5C307394A}" destId="{757F735E-9FD3-40B8-8E81-9FF926AD69A2}" srcOrd="0" destOrd="0" presId="urn:microsoft.com/office/officeart/2005/8/layout/radial1"/>
    <dgm:cxn modelId="{0485C59B-9B9F-4C35-B541-29401609DAD3}" type="presOf" srcId="{DD119D1C-7840-491C-8227-58455124E0A1}" destId="{15354E27-EC2E-4480-A68C-15CD8B53A43C}" srcOrd="0" destOrd="0" presId="urn:microsoft.com/office/officeart/2005/8/layout/radial1"/>
    <dgm:cxn modelId="{3C0AE351-D4C3-4C55-8602-1AB8319FAAC6}" srcId="{2A08234C-9640-4EEA-8CF7-50A85F2EB13E}" destId="{552F70DD-2F0E-4CED-91C7-AEF86C587A33}" srcOrd="4" destOrd="0" parTransId="{AF64F123-3EAE-4088-9500-017DB25180C3}" sibTransId="{970ED7FD-78A2-4D1A-84C2-8E5BF6BECA05}"/>
    <dgm:cxn modelId="{12A4C262-0BB4-46F6-8078-DF5E38591393}" type="presOf" srcId="{AF64F123-3EAE-4088-9500-017DB25180C3}" destId="{F7A39311-C733-4160-A57D-73A0794AF56E}" srcOrd="0" destOrd="0" presId="urn:microsoft.com/office/officeart/2005/8/layout/radial1"/>
    <dgm:cxn modelId="{E14D69CD-4B82-4639-AE33-D7E13710C89E}" type="presOf" srcId="{844811B6-492E-4C1C-87D0-423253A7D139}" destId="{F20F3252-04F4-425C-80AA-9426412688A9}" srcOrd="1" destOrd="0" presId="urn:microsoft.com/office/officeart/2005/8/layout/radial1"/>
    <dgm:cxn modelId="{615FA709-8942-44DB-BF65-224D2EAB1F86}" type="presOf" srcId="{44E6D371-5C83-41C9-BEA9-8B4DAD3971D0}" destId="{EC4CA527-AAC2-4EFC-A0F5-CA8021A150E7}" srcOrd="1" destOrd="0" presId="urn:microsoft.com/office/officeart/2005/8/layout/radial1"/>
    <dgm:cxn modelId="{9AF434C6-FEBA-4735-A333-81F2EAF1ADF5}" type="presOf" srcId="{AF64F123-3EAE-4088-9500-017DB25180C3}" destId="{C179C92B-8860-45DF-923B-1D5AAE6825B6}" srcOrd="1" destOrd="0" presId="urn:microsoft.com/office/officeart/2005/8/layout/radial1"/>
    <dgm:cxn modelId="{2C79A7B0-F271-43A1-9FA4-DCD8FCC0B3F0}" srcId="{EA4CF2DC-4B4D-4FA9-8EE0-12BCF593E8D7}" destId="{2A08234C-9640-4EEA-8CF7-50A85F2EB13E}" srcOrd="0" destOrd="0" parTransId="{7480329A-DF30-49E5-8A69-61236C6F9CF6}" sibTransId="{5C7C376E-6CD8-48A0-8FED-316F92FF6F4A}"/>
    <dgm:cxn modelId="{57B81A22-F2D9-4896-981D-6298B2BF836D}" type="presOf" srcId="{EA4CF2DC-4B4D-4FA9-8EE0-12BCF593E8D7}" destId="{A5B7275E-BC0F-4D60-8D9A-38BF487BEA4C}" srcOrd="0" destOrd="0" presId="urn:microsoft.com/office/officeart/2005/8/layout/radial1"/>
    <dgm:cxn modelId="{3756C6B2-4749-4763-AB2D-94C03669572C}" type="presOf" srcId="{6146FF37-2940-469B-B649-C73544CEE41B}" destId="{8E71E398-0317-4B8E-972B-942E004ABB22}" srcOrd="1" destOrd="0" presId="urn:microsoft.com/office/officeart/2005/8/layout/radial1"/>
    <dgm:cxn modelId="{4C225296-7478-4EDD-9B37-22F5C071A8D1}" srcId="{2A08234C-9640-4EEA-8CF7-50A85F2EB13E}" destId="{B9DE9350-97E8-400D-BE97-614264A2877E}" srcOrd="0" destOrd="0" parTransId="{F131575F-33C8-4A92-A5AE-180EDB6AA864}" sibTransId="{93A79B3D-AE3C-4887-894E-226F254C3FB1}"/>
    <dgm:cxn modelId="{9141D9F7-7506-43FD-9ECE-D1F327E602CF}" type="presOf" srcId="{B9DE9350-97E8-400D-BE97-614264A2877E}" destId="{87F2C016-75AB-496E-9BBB-B0F067E4377D}" srcOrd="0" destOrd="0" presId="urn:microsoft.com/office/officeart/2005/8/layout/radial1"/>
    <dgm:cxn modelId="{40611B7B-6C3C-4934-A5F8-683705AD7F6F}" srcId="{2A08234C-9640-4EEA-8CF7-50A85F2EB13E}" destId="{6DDE8A5A-63C7-4E37-B14A-A6A883DC5EC8}" srcOrd="1" destOrd="0" parTransId="{844811B6-492E-4C1C-87D0-423253A7D139}" sibTransId="{1ACC9B5E-B661-4B39-90F9-57A5A3194747}"/>
    <dgm:cxn modelId="{EB8C76D3-FBC8-40A6-ACE2-C9B8603D490A}" type="presOf" srcId="{552F70DD-2F0E-4CED-91C7-AEF86C587A33}" destId="{A5CFBD31-EF94-4B0B-8E5E-7441EC6140DE}" srcOrd="0" destOrd="0" presId="urn:microsoft.com/office/officeart/2005/8/layout/radial1"/>
    <dgm:cxn modelId="{A89C5E26-D391-4A3B-AC92-C1A44C5AFB45}" type="presOf" srcId="{F131575F-33C8-4A92-A5AE-180EDB6AA864}" destId="{0DE855E0-EAAE-4CD3-8CCA-CE8F1D869E53}" srcOrd="0" destOrd="0" presId="urn:microsoft.com/office/officeart/2005/8/layout/radial1"/>
    <dgm:cxn modelId="{A07BAD5C-D2A7-4CC3-8938-0D62F019A7B3}" type="presOf" srcId="{844811B6-492E-4C1C-87D0-423253A7D139}" destId="{6B2922F9-164B-4BCF-9E00-3DB382BE580C}" srcOrd="0" destOrd="0" presId="urn:microsoft.com/office/officeart/2005/8/layout/radial1"/>
    <dgm:cxn modelId="{550E11B0-87EA-4ED3-AF54-7D8B0B04E02A}" type="presOf" srcId="{44E6D371-5C83-41C9-BEA9-8B4DAD3971D0}" destId="{468C4715-1740-465C-AD08-9226B960770F}" srcOrd="0" destOrd="0" presId="urn:microsoft.com/office/officeart/2005/8/layout/radial1"/>
    <dgm:cxn modelId="{3EA26E11-B6BA-4653-886F-B5BB2D74E797}" type="presOf" srcId="{2A08234C-9640-4EEA-8CF7-50A85F2EB13E}" destId="{DDCFD7C9-34D7-4719-AD1E-7531218F2629}" srcOrd="0" destOrd="0" presId="urn:microsoft.com/office/officeart/2005/8/layout/radial1"/>
    <dgm:cxn modelId="{9EBB6C7D-4023-45A3-BA8C-CC0B2144461D}" srcId="{2A08234C-9640-4EEA-8CF7-50A85F2EB13E}" destId="{E7503B6C-B0C9-4990-B502-06D5C307394A}" srcOrd="3" destOrd="0" parTransId="{6146FF37-2940-469B-B649-C73544CEE41B}" sibTransId="{5F2134DA-2A03-444F-99EC-E3941C59E130}"/>
    <dgm:cxn modelId="{AC7B47F8-FD2E-46E3-ACB0-3991A6EE7089}" type="presOf" srcId="{6DDE8A5A-63C7-4E37-B14A-A6A883DC5EC8}" destId="{8205021F-3DCB-4D06-BA71-032B2CE96B98}" srcOrd="0" destOrd="0" presId="urn:microsoft.com/office/officeart/2005/8/layout/radial1"/>
    <dgm:cxn modelId="{333A048C-DFDF-44F0-A936-24914163E2DB}" srcId="{2A08234C-9640-4EEA-8CF7-50A85F2EB13E}" destId="{DD119D1C-7840-491C-8227-58455124E0A1}" srcOrd="2" destOrd="0" parTransId="{44E6D371-5C83-41C9-BEA9-8B4DAD3971D0}" sibTransId="{FFB9243E-1E28-44FE-B8C6-B0E177B84B7E}"/>
    <dgm:cxn modelId="{44F03C56-8BF2-4918-AE8A-2913B47144C8}" type="presParOf" srcId="{A5B7275E-BC0F-4D60-8D9A-38BF487BEA4C}" destId="{DDCFD7C9-34D7-4719-AD1E-7531218F2629}" srcOrd="0" destOrd="0" presId="urn:microsoft.com/office/officeart/2005/8/layout/radial1"/>
    <dgm:cxn modelId="{BB7924C4-9BB3-4E1D-8ED0-08A29B37850F}" type="presParOf" srcId="{A5B7275E-BC0F-4D60-8D9A-38BF487BEA4C}" destId="{0DE855E0-EAAE-4CD3-8CCA-CE8F1D869E53}" srcOrd="1" destOrd="0" presId="urn:microsoft.com/office/officeart/2005/8/layout/radial1"/>
    <dgm:cxn modelId="{BF9D1745-2903-4681-8263-36F82D9C57BE}" type="presParOf" srcId="{0DE855E0-EAAE-4CD3-8CCA-CE8F1D869E53}" destId="{DA307D84-82E2-4E54-9073-A6014D070C6E}" srcOrd="0" destOrd="0" presId="urn:microsoft.com/office/officeart/2005/8/layout/radial1"/>
    <dgm:cxn modelId="{41E0BB41-2B71-4ED9-B42F-AB2524A8DF84}" type="presParOf" srcId="{A5B7275E-BC0F-4D60-8D9A-38BF487BEA4C}" destId="{87F2C016-75AB-496E-9BBB-B0F067E4377D}" srcOrd="2" destOrd="0" presId="urn:microsoft.com/office/officeart/2005/8/layout/radial1"/>
    <dgm:cxn modelId="{009E6ACB-4F80-4B2F-9838-DD73F887E672}" type="presParOf" srcId="{A5B7275E-BC0F-4D60-8D9A-38BF487BEA4C}" destId="{6B2922F9-164B-4BCF-9E00-3DB382BE580C}" srcOrd="3" destOrd="0" presId="urn:microsoft.com/office/officeart/2005/8/layout/radial1"/>
    <dgm:cxn modelId="{F7598096-8E0C-4F61-97BA-6BAAAA6B63C5}" type="presParOf" srcId="{6B2922F9-164B-4BCF-9E00-3DB382BE580C}" destId="{F20F3252-04F4-425C-80AA-9426412688A9}" srcOrd="0" destOrd="0" presId="urn:microsoft.com/office/officeart/2005/8/layout/radial1"/>
    <dgm:cxn modelId="{E5C4B707-78D6-445D-ADA3-4A6AA5E4200D}" type="presParOf" srcId="{A5B7275E-BC0F-4D60-8D9A-38BF487BEA4C}" destId="{8205021F-3DCB-4D06-BA71-032B2CE96B98}" srcOrd="4" destOrd="0" presId="urn:microsoft.com/office/officeart/2005/8/layout/radial1"/>
    <dgm:cxn modelId="{0CA4DE07-5BB5-42D7-BD95-FAC4AFD9B770}" type="presParOf" srcId="{A5B7275E-BC0F-4D60-8D9A-38BF487BEA4C}" destId="{468C4715-1740-465C-AD08-9226B960770F}" srcOrd="5" destOrd="0" presId="urn:microsoft.com/office/officeart/2005/8/layout/radial1"/>
    <dgm:cxn modelId="{EF090EC3-B293-4A93-9591-AA481053ECA1}" type="presParOf" srcId="{468C4715-1740-465C-AD08-9226B960770F}" destId="{EC4CA527-AAC2-4EFC-A0F5-CA8021A150E7}" srcOrd="0" destOrd="0" presId="urn:microsoft.com/office/officeart/2005/8/layout/radial1"/>
    <dgm:cxn modelId="{8510D4D2-4D05-4D04-AE78-8E101EFB320F}" type="presParOf" srcId="{A5B7275E-BC0F-4D60-8D9A-38BF487BEA4C}" destId="{15354E27-EC2E-4480-A68C-15CD8B53A43C}" srcOrd="6" destOrd="0" presId="urn:microsoft.com/office/officeart/2005/8/layout/radial1"/>
    <dgm:cxn modelId="{25DAD49B-D7DC-4608-BCA9-F2AF8151E8FC}" type="presParOf" srcId="{A5B7275E-BC0F-4D60-8D9A-38BF487BEA4C}" destId="{F8E0DF12-E8EC-4115-9A56-D3BD215CD51F}" srcOrd="7" destOrd="0" presId="urn:microsoft.com/office/officeart/2005/8/layout/radial1"/>
    <dgm:cxn modelId="{562A972E-EAB3-48B4-99FA-5C7EC1B9CE4D}" type="presParOf" srcId="{F8E0DF12-E8EC-4115-9A56-D3BD215CD51F}" destId="{8E71E398-0317-4B8E-972B-942E004ABB22}" srcOrd="0" destOrd="0" presId="urn:microsoft.com/office/officeart/2005/8/layout/radial1"/>
    <dgm:cxn modelId="{C70986D3-891B-4252-A134-90AF695DF52D}" type="presParOf" srcId="{A5B7275E-BC0F-4D60-8D9A-38BF487BEA4C}" destId="{757F735E-9FD3-40B8-8E81-9FF926AD69A2}" srcOrd="8" destOrd="0" presId="urn:microsoft.com/office/officeart/2005/8/layout/radial1"/>
    <dgm:cxn modelId="{68E28B97-F84B-46B6-9504-D85F6AD6F3A1}" type="presParOf" srcId="{A5B7275E-BC0F-4D60-8D9A-38BF487BEA4C}" destId="{F7A39311-C733-4160-A57D-73A0794AF56E}" srcOrd="9" destOrd="0" presId="urn:microsoft.com/office/officeart/2005/8/layout/radial1"/>
    <dgm:cxn modelId="{96B7BB60-6BA2-4583-880F-CC7A88407905}" type="presParOf" srcId="{F7A39311-C733-4160-A57D-73A0794AF56E}" destId="{C179C92B-8860-45DF-923B-1D5AAE6825B6}" srcOrd="0" destOrd="0" presId="urn:microsoft.com/office/officeart/2005/8/layout/radial1"/>
    <dgm:cxn modelId="{216554E4-4865-4801-9683-5D1290820025}" type="presParOf" srcId="{A5B7275E-BC0F-4D60-8D9A-38BF487BEA4C}" destId="{A5CFBD31-EF94-4B0B-8E5E-7441EC6140DE}"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CFD7C9-34D7-4719-AD1E-7531218F2629}">
      <dsp:nvSpPr>
        <dsp:cNvPr id="0" name=""/>
        <dsp:cNvSpPr/>
      </dsp:nvSpPr>
      <dsp:spPr>
        <a:xfrm>
          <a:off x="3272036" y="1467815"/>
          <a:ext cx="1117201" cy="111720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kern="1200" cap="none" normalizeH="0" baseline="0">
              <a:ln>
                <a:noFill/>
              </a:ln>
              <a:solidFill>
                <a:schemeClr val="tx1"/>
              </a:solidFill>
              <a:effectLst/>
              <a:latin typeface="Arial" charset="0"/>
              <a:cs typeface="Arial" charset="0"/>
            </a:rPr>
            <a:t>MARC21XML</a:t>
          </a:r>
        </a:p>
      </dsp:txBody>
      <dsp:txXfrm>
        <a:off x="3435646" y="1631425"/>
        <a:ext cx="789981" cy="789981"/>
      </dsp:txXfrm>
    </dsp:sp>
    <dsp:sp modelId="{0DE855E0-EAAE-4CD3-8CCA-CE8F1D869E53}">
      <dsp:nvSpPr>
        <dsp:cNvPr id="0" name=""/>
        <dsp:cNvSpPr/>
      </dsp:nvSpPr>
      <dsp:spPr>
        <a:xfrm rot="16200000">
          <a:off x="3662061" y="1286115"/>
          <a:ext cx="337152" cy="26248"/>
        </a:xfrm>
        <a:custGeom>
          <a:avLst/>
          <a:gdLst/>
          <a:ahLst/>
          <a:cxnLst/>
          <a:rect l="0" t="0" r="0" b="0"/>
          <a:pathLst>
            <a:path>
              <a:moveTo>
                <a:pt x="0" y="13124"/>
              </a:moveTo>
              <a:lnTo>
                <a:pt x="337152" y="1312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22208" y="1290810"/>
        <a:ext cx="16857" cy="16857"/>
      </dsp:txXfrm>
    </dsp:sp>
    <dsp:sp modelId="{87F2C016-75AB-496E-9BBB-B0F067E4377D}">
      <dsp:nvSpPr>
        <dsp:cNvPr id="0" name=""/>
        <dsp:cNvSpPr/>
      </dsp:nvSpPr>
      <dsp:spPr>
        <a:xfrm>
          <a:off x="3272036" y="13462"/>
          <a:ext cx="1117201" cy="111720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Arial" charset="0"/>
              <a:cs typeface="Arial" charset="0"/>
            </a:rPr>
            <a:t>EAD</a:t>
          </a:r>
        </a:p>
      </dsp:txBody>
      <dsp:txXfrm>
        <a:off x="3435646" y="177072"/>
        <a:ext cx="789981" cy="789981"/>
      </dsp:txXfrm>
    </dsp:sp>
    <dsp:sp modelId="{6B2922F9-164B-4BCF-9E00-3DB382BE580C}">
      <dsp:nvSpPr>
        <dsp:cNvPr id="0" name=""/>
        <dsp:cNvSpPr/>
      </dsp:nvSpPr>
      <dsp:spPr>
        <a:xfrm rot="20520000">
          <a:off x="4353647" y="1788581"/>
          <a:ext cx="337152" cy="26248"/>
        </a:xfrm>
        <a:custGeom>
          <a:avLst/>
          <a:gdLst/>
          <a:ahLst/>
          <a:cxnLst/>
          <a:rect l="0" t="0" r="0" b="0"/>
          <a:pathLst>
            <a:path>
              <a:moveTo>
                <a:pt x="0" y="13124"/>
              </a:moveTo>
              <a:lnTo>
                <a:pt x="337152" y="1312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13794" y="1793277"/>
        <a:ext cx="16857" cy="16857"/>
      </dsp:txXfrm>
    </dsp:sp>
    <dsp:sp modelId="{8205021F-3DCB-4D06-BA71-032B2CE96B98}">
      <dsp:nvSpPr>
        <dsp:cNvPr id="0" name=""/>
        <dsp:cNvSpPr/>
      </dsp:nvSpPr>
      <dsp:spPr>
        <a:xfrm>
          <a:off x="4655208" y="1018395"/>
          <a:ext cx="1117201" cy="111720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Arial" charset="0"/>
              <a:cs typeface="Arial" charset="0"/>
            </a:rPr>
            <a:t>FGDC</a:t>
          </a:r>
        </a:p>
      </dsp:txBody>
      <dsp:txXfrm>
        <a:off x="4818818" y="1182005"/>
        <a:ext cx="789981" cy="789981"/>
      </dsp:txXfrm>
    </dsp:sp>
    <dsp:sp modelId="{468C4715-1740-465C-AD08-9226B960770F}">
      <dsp:nvSpPr>
        <dsp:cNvPr id="0" name=""/>
        <dsp:cNvSpPr/>
      </dsp:nvSpPr>
      <dsp:spPr>
        <a:xfrm rot="3240000">
          <a:off x="4089485" y="2601589"/>
          <a:ext cx="337152" cy="26248"/>
        </a:xfrm>
        <a:custGeom>
          <a:avLst/>
          <a:gdLst/>
          <a:ahLst/>
          <a:cxnLst/>
          <a:rect l="0" t="0" r="0" b="0"/>
          <a:pathLst>
            <a:path>
              <a:moveTo>
                <a:pt x="0" y="13124"/>
              </a:moveTo>
              <a:lnTo>
                <a:pt x="337152" y="1312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49632" y="2606285"/>
        <a:ext cx="16857" cy="16857"/>
      </dsp:txXfrm>
    </dsp:sp>
    <dsp:sp modelId="{15354E27-EC2E-4480-A68C-15CD8B53A43C}">
      <dsp:nvSpPr>
        <dsp:cNvPr id="0" name=""/>
        <dsp:cNvSpPr/>
      </dsp:nvSpPr>
      <dsp:spPr>
        <a:xfrm>
          <a:off x="4126884" y="2644411"/>
          <a:ext cx="1117201" cy="111720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Arial" charset="0"/>
              <a:cs typeface="Arial" charset="0"/>
            </a:rPr>
            <a:t>MODS</a:t>
          </a:r>
        </a:p>
      </dsp:txBody>
      <dsp:txXfrm>
        <a:off x="4290494" y="2808021"/>
        <a:ext cx="789981" cy="789981"/>
      </dsp:txXfrm>
    </dsp:sp>
    <dsp:sp modelId="{F8E0DF12-E8EC-4115-9A56-D3BD215CD51F}">
      <dsp:nvSpPr>
        <dsp:cNvPr id="0" name=""/>
        <dsp:cNvSpPr/>
      </dsp:nvSpPr>
      <dsp:spPr>
        <a:xfrm rot="7560000">
          <a:off x="3234637" y="2601589"/>
          <a:ext cx="337152" cy="26248"/>
        </a:xfrm>
        <a:custGeom>
          <a:avLst/>
          <a:gdLst/>
          <a:ahLst/>
          <a:cxnLst/>
          <a:rect l="0" t="0" r="0" b="0"/>
          <a:pathLst>
            <a:path>
              <a:moveTo>
                <a:pt x="0" y="13124"/>
              </a:moveTo>
              <a:lnTo>
                <a:pt x="337152" y="1312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394785" y="2606285"/>
        <a:ext cx="16857" cy="16857"/>
      </dsp:txXfrm>
    </dsp:sp>
    <dsp:sp modelId="{757F735E-9FD3-40B8-8E81-9FF926AD69A2}">
      <dsp:nvSpPr>
        <dsp:cNvPr id="0" name=""/>
        <dsp:cNvSpPr/>
      </dsp:nvSpPr>
      <dsp:spPr>
        <a:xfrm>
          <a:off x="2417189" y="2644411"/>
          <a:ext cx="1117201" cy="111720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Arial" charset="0"/>
              <a:cs typeface="Arial" charset="0"/>
            </a:rPr>
            <a:t>MARC</a:t>
          </a:r>
        </a:p>
      </dsp:txBody>
      <dsp:txXfrm>
        <a:off x="2580799" y="2808021"/>
        <a:ext cx="789981" cy="789981"/>
      </dsp:txXfrm>
    </dsp:sp>
    <dsp:sp modelId="{F7A39311-C733-4160-A57D-73A0794AF56E}">
      <dsp:nvSpPr>
        <dsp:cNvPr id="0" name=""/>
        <dsp:cNvSpPr/>
      </dsp:nvSpPr>
      <dsp:spPr>
        <a:xfrm rot="11880000">
          <a:off x="2970475" y="1788581"/>
          <a:ext cx="337152" cy="26248"/>
        </a:xfrm>
        <a:custGeom>
          <a:avLst/>
          <a:gdLst/>
          <a:ahLst/>
          <a:cxnLst/>
          <a:rect l="0" t="0" r="0" b="0"/>
          <a:pathLst>
            <a:path>
              <a:moveTo>
                <a:pt x="0" y="13124"/>
              </a:moveTo>
              <a:lnTo>
                <a:pt x="337152" y="1312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130622" y="1793277"/>
        <a:ext cx="16857" cy="16857"/>
      </dsp:txXfrm>
    </dsp:sp>
    <dsp:sp modelId="{A5CFBD31-EF94-4B0B-8E5E-7441EC6140DE}">
      <dsp:nvSpPr>
        <dsp:cNvPr id="0" name=""/>
        <dsp:cNvSpPr/>
      </dsp:nvSpPr>
      <dsp:spPr>
        <a:xfrm>
          <a:off x="1888864" y="1018395"/>
          <a:ext cx="1117201" cy="111720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kern="1200" cap="none" normalizeH="0" baseline="0">
              <a:ln>
                <a:noFill/>
              </a:ln>
              <a:solidFill>
                <a:schemeClr val="tx1"/>
              </a:solidFill>
              <a:effectLst/>
              <a:latin typeface="Arial" charset="0"/>
              <a:cs typeface="Arial" charset="0"/>
            </a:rPr>
            <a:t>Dublin Core</a:t>
          </a:r>
        </a:p>
      </dsp:txBody>
      <dsp:txXfrm>
        <a:off x="2052474" y="1182005"/>
        <a:ext cx="789981" cy="789981"/>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752BB6-E5BF-4DA8-8CD6-921A515CDCA3}" type="datetimeFigureOut">
              <a:rPr lang="en-US" smtClean="0"/>
              <a:t>2/23/2017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B3DDC0-D790-4BF8-BCE1-A51FAE6BD688}" type="slidenum">
              <a:rPr lang="en-US" smtClean="0"/>
              <a:t>‹#›</a:t>
            </a:fld>
            <a:endParaRPr lang="en-US"/>
          </a:p>
        </p:txBody>
      </p:sp>
    </p:spTree>
    <p:extLst>
      <p:ext uri="{BB962C8B-B14F-4D97-AF65-F5344CB8AC3E}">
        <p14:creationId xmlns:p14="http://schemas.microsoft.com/office/powerpoint/2010/main" val="804952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92DE43-79E9-41A4-B6AB-52FB24B77D14}" type="slidenum">
              <a:rPr lang="en-US" smtClean="0"/>
              <a:t>7</a:t>
            </a:fld>
            <a:endParaRPr lang="en-US"/>
          </a:p>
        </p:txBody>
      </p:sp>
    </p:spTree>
    <p:extLst>
      <p:ext uri="{BB962C8B-B14F-4D97-AF65-F5344CB8AC3E}">
        <p14:creationId xmlns:p14="http://schemas.microsoft.com/office/powerpoint/2010/main" val="1144164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Lcase</a:t>
            </a:r>
            <a:r>
              <a:rPr lang="en-US" dirty="0"/>
              <a:t> and </a:t>
            </a:r>
            <a:r>
              <a:rPr lang="en-US" dirty="0" err="1"/>
              <a:t>ucase</a:t>
            </a:r>
            <a:endParaRPr lang="en-US" dirty="0"/>
          </a:p>
        </p:txBody>
      </p:sp>
      <p:sp>
        <p:nvSpPr>
          <p:cNvPr id="4" name="Slide Number Placeholder 3"/>
          <p:cNvSpPr>
            <a:spLocks noGrp="1"/>
          </p:cNvSpPr>
          <p:nvPr>
            <p:ph type="sldNum" sz="quarter" idx="10"/>
          </p:nvPr>
        </p:nvSpPr>
        <p:spPr/>
        <p:txBody>
          <a:bodyPr/>
          <a:lstStyle/>
          <a:p>
            <a:fld id="{1992DE43-79E9-41A4-B6AB-52FB24B77D14}" type="slidenum">
              <a:rPr lang="en-US" smtClean="0"/>
              <a:t>13</a:t>
            </a:fld>
            <a:endParaRPr lang="en-US"/>
          </a:p>
        </p:txBody>
      </p:sp>
    </p:spTree>
    <p:extLst>
      <p:ext uri="{BB962C8B-B14F-4D97-AF65-F5344CB8AC3E}">
        <p14:creationId xmlns:p14="http://schemas.microsoft.com/office/powerpoint/2010/main" val="1752877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6D0B87-D68D-417F-B4FA-7EBF3F76981B}" type="slidenum">
              <a:rPr lang="en-US"/>
              <a:pPr/>
              <a:t>21</a:t>
            </a:fld>
            <a:endParaRPr lang="en-US" dirty="0"/>
          </a:p>
        </p:txBody>
      </p:sp>
      <p:sp>
        <p:nvSpPr>
          <p:cNvPr id="218114" name="Rectangle 2"/>
          <p:cNvSpPr>
            <a:spLocks noGrp="1" noRot="1" noChangeAspect="1" noChangeArrowheads="1" noTextEdit="1"/>
          </p:cNvSpPr>
          <p:nvPr>
            <p:ph type="sldImg"/>
          </p:nvPr>
        </p:nvSpPr>
        <p:spPr>
          <a:ln/>
        </p:spPr>
      </p:sp>
      <p:sp>
        <p:nvSpPr>
          <p:cNvPr id="218115" name="Rectangle 3"/>
          <p:cNvSpPr>
            <a:spLocks noGrp="1" noChangeArrowheads="1"/>
          </p:cNvSpPr>
          <p:nvPr>
            <p:ph type="body" idx="1"/>
          </p:nvPr>
        </p:nvSpPr>
        <p:spPr/>
        <p:txBody>
          <a:bodyPr/>
          <a:lstStyle/>
          <a:p>
            <a:r>
              <a:rPr lang="en-US" dirty="0"/>
              <a:t>This is really the heart of </a:t>
            </a:r>
            <a:r>
              <a:rPr lang="en-US" dirty="0" err="1"/>
              <a:t>MarcEdit</a:t>
            </a:r>
            <a:endParaRPr lang="en-US" dirty="0"/>
          </a:p>
          <a:p>
            <a:r>
              <a:rPr lang="en-US" dirty="0"/>
              <a:t>All utilities and functions interact with the </a:t>
            </a:r>
            <a:r>
              <a:rPr lang="en-US" dirty="0" err="1"/>
              <a:t>MARCEngine</a:t>
            </a:r>
            <a:r>
              <a:rPr lang="en-US" dirty="0"/>
              <a:t> in some fashion.</a:t>
            </a:r>
          </a:p>
        </p:txBody>
      </p:sp>
    </p:spTree>
    <p:extLst>
      <p:ext uri="{BB962C8B-B14F-4D97-AF65-F5344CB8AC3E}">
        <p14:creationId xmlns:p14="http://schemas.microsoft.com/office/powerpoint/2010/main" val="1019609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F704A7-F580-4FEF-80CF-1A16DA3C5F8D}"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86E81-7D7D-42FE-AC4C-760A05C0C55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7665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F704A7-F580-4FEF-80CF-1A16DA3C5F8D}"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86E81-7D7D-42FE-AC4C-760A05C0C559}" type="slidenum">
              <a:rPr lang="en-US" smtClean="0"/>
              <a:t>‹#›</a:t>
            </a:fld>
            <a:endParaRPr lang="en-US"/>
          </a:p>
        </p:txBody>
      </p:sp>
    </p:spTree>
    <p:extLst>
      <p:ext uri="{BB962C8B-B14F-4D97-AF65-F5344CB8AC3E}">
        <p14:creationId xmlns:p14="http://schemas.microsoft.com/office/powerpoint/2010/main" val="1337617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F704A7-F580-4FEF-80CF-1A16DA3C5F8D}"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86E81-7D7D-42FE-AC4C-760A05C0C559}" type="slidenum">
              <a:rPr lang="en-US" smtClean="0"/>
              <a:t>‹#›</a:t>
            </a:fld>
            <a:endParaRPr lang="en-US"/>
          </a:p>
        </p:txBody>
      </p:sp>
    </p:spTree>
    <p:extLst>
      <p:ext uri="{BB962C8B-B14F-4D97-AF65-F5344CB8AC3E}">
        <p14:creationId xmlns:p14="http://schemas.microsoft.com/office/powerpoint/2010/main" val="4163967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42485" y="96839"/>
            <a:ext cx="9544049" cy="1412875"/>
          </a:xfrm>
        </p:spPr>
        <p:txBody>
          <a:bodyPr/>
          <a:lstStyle/>
          <a:p>
            <a:r>
              <a:rPr lang="en-US"/>
              <a:t>Click to edit Master title style</a:t>
            </a:r>
          </a:p>
        </p:txBody>
      </p:sp>
      <p:sp>
        <p:nvSpPr>
          <p:cNvPr id="3" name="SmartArt Placeholder 2"/>
          <p:cNvSpPr>
            <a:spLocks noGrp="1"/>
          </p:cNvSpPr>
          <p:nvPr>
            <p:ph type="dgm" idx="1"/>
          </p:nvPr>
        </p:nvSpPr>
        <p:spPr>
          <a:xfrm>
            <a:off x="1265768" y="1981200"/>
            <a:ext cx="10215033" cy="4114800"/>
          </a:xfrm>
        </p:spPr>
        <p:txBody>
          <a:bodyPr/>
          <a:lstStyle/>
          <a:p>
            <a:endParaRPr lang="en-US"/>
          </a:p>
        </p:txBody>
      </p:sp>
      <p:sp>
        <p:nvSpPr>
          <p:cNvPr id="4" name="Date Placeholder 3"/>
          <p:cNvSpPr>
            <a:spLocks noGrp="1"/>
          </p:cNvSpPr>
          <p:nvPr>
            <p:ph type="dt" sz="half" idx="10"/>
          </p:nvPr>
        </p:nvSpPr>
        <p:spPr>
          <a:xfrm>
            <a:off x="1261533" y="6248400"/>
            <a:ext cx="2540000" cy="457200"/>
          </a:xfrm>
        </p:spPr>
        <p:txBody>
          <a:bodyPr/>
          <a:lstStyle>
            <a:lvl1pPr>
              <a:defRPr/>
            </a:lvl1pPr>
          </a:lstStyle>
          <a:p>
            <a:endParaRPr lang="en-US"/>
          </a:p>
        </p:txBody>
      </p:sp>
      <p:sp>
        <p:nvSpPr>
          <p:cNvPr id="5" name="Footer Placeholder 4"/>
          <p:cNvSpPr>
            <a:spLocks noGrp="1"/>
          </p:cNvSpPr>
          <p:nvPr>
            <p:ph type="ftr" sz="quarter" idx="11"/>
          </p:nvPr>
        </p:nvSpPr>
        <p:spPr>
          <a:xfrm>
            <a:off x="4470400" y="6248400"/>
            <a:ext cx="38608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8940800" y="6248400"/>
            <a:ext cx="2540000" cy="457200"/>
          </a:xfrm>
        </p:spPr>
        <p:txBody>
          <a:bodyPr/>
          <a:lstStyle>
            <a:lvl1pPr>
              <a:defRPr/>
            </a:lvl1pPr>
          </a:lstStyle>
          <a:p>
            <a:fld id="{E98BB569-AD7D-4826-8CC6-F2AAEF1F314D}" type="slidenum">
              <a:rPr lang="en-US"/>
              <a:pPr/>
              <a:t>‹#›</a:t>
            </a:fld>
            <a:endParaRPr lang="en-US"/>
          </a:p>
        </p:txBody>
      </p:sp>
    </p:spTree>
    <p:extLst>
      <p:ext uri="{BB962C8B-B14F-4D97-AF65-F5344CB8AC3E}">
        <p14:creationId xmlns:p14="http://schemas.microsoft.com/office/powerpoint/2010/main" val="3346323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242485" y="96839"/>
            <a:ext cx="9544049" cy="1412875"/>
          </a:xfrm>
        </p:spPr>
        <p:txBody>
          <a:bodyPr/>
          <a:lstStyle/>
          <a:p>
            <a:r>
              <a:rPr lang="en-US"/>
              <a:t>Click to edit Master title style</a:t>
            </a:r>
          </a:p>
        </p:txBody>
      </p:sp>
      <p:sp>
        <p:nvSpPr>
          <p:cNvPr id="3" name="Content Placeholder 2"/>
          <p:cNvSpPr>
            <a:spLocks noGrp="1"/>
          </p:cNvSpPr>
          <p:nvPr>
            <p:ph sz="quarter" idx="1"/>
          </p:nvPr>
        </p:nvSpPr>
        <p:spPr>
          <a:xfrm>
            <a:off x="1265767" y="1981200"/>
            <a:ext cx="5005917"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474885" y="1981200"/>
            <a:ext cx="5005916"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265767" y="4114800"/>
            <a:ext cx="5005917"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474885" y="4114800"/>
            <a:ext cx="5005916"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1261533" y="6248400"/>
            <a:ext cx="2540000" cy="457200"/>
          </a:xfrm>
        </p:spPr>
        <p:txBody>
          <a:bodyPr/>
          <a:lstStyle>
            <a:lvl1pPr>
              <a:defRPr/>
            </a:lvl1pPr>
          </a:lstStyle>
          <a:p>
            <a:endParaRPr lang="en-US"/>
          </a:p>
        </p:txBody>
      </p:sp>
      <p:sp>
        <p:nvSpPr>
          <p:cNvPr id="8" name="Footer Placeholder 7"/>
          <p:cNvSpPr>
            <a:spLocks noGrp="1"/>
          </p:cNvSpPr>
          <p:nvPr>
            <p:ph type="ftr" sz="quarter" idx="11"/>
          </p:nvPr>
        </p:nvSpPr>
        <p:spPr>
          <a:xfrm>
            <a:off x="4470400" y="6248400"/>
            <a:ext cx="38608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8940800" y="6248400"/>
            <a:ext cx="2540000" cy="457200"/>
          </a:xfrm>
        </p:spPr>
        <p:txBody>
          <a:bodyPr/>
          <a:lstStyle>
            <a:lvl1pPr>
              <a:defRPr/>
            </a:lvl1pPr>
          </a:lstStyle>
          <a:p>
            <a:fld id="{F0FFB2F4-214A-4368-99D4-1B4609D1336F}" type="slidenum">
              <a:rPr lang="en-US"/>
              <a:pPr/>
              <a:t>‹#›</a:t>
            </a:fld>
            <a:endParaRPr lang="en-US"/>
          </a:p>
        </p:txBody>
      </p:sp>
    </p:spTree>
    <p:extLst>
      <p:ext uri="{BB962C8B-B14F-4D97-AF65-F5344CB8AC3E}">
        <p14:creationId xmlns:p14="http://schemas.microsoft.com/office/powerpoint/2010/main" val="1517444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F704A7-F580-4FEF-80CF-1A16DA3C5F8D}"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86E81-7D7D-42FE-AC4C-760A05C0C559}" type="slidenum">
              <a:rPr lang="en-US" smtClean="0"/>
              <a:t>‹#›</a:t>
            </a:fld>
            <a:endParaRPr lang="en-US"/>
          </a:p>
        </p:txBody>
      </p:sp>
    </p:spTree>
    <p:extLst>
      <p:ext uri="{BB962C8B-B14F-4D97-AF65-F5344CB8AC3E}">
        <p14:creationId xmlns:p14="http://schemas.microsoft.com/office/powerpoint/2010/main" val="57130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F704A7-F580-4FEF-80CF-1A16DA3C5F8D}"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86E81-7D7D-42FE-AC4C-760A05C0C55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607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F704A7-F580-4FEF-80CF-1A16DA3C5F8D}" type="datetimeFigureOut">
              <a:rPr lang="en-US" smtClean="0"/>
              <a:t>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86E81-7D7D-42FE-AC4C-760A05C0C559}" type="slidenum">
              <a:rPr lang="en-US" smtClean="0"/>
              <a:t>‹#›</a:t>
            </a:fld>
            <a:endParaRPr lang="en-US"/>
          </a:p>
        </p:txBody>
      </p:sp>
    </p:spTree>
    <p:extLst>
      <p:ext uri="{BB962C8B-B14F-4D97-AF65-F5344CB8AC3E}">
        <p14:creationId xmlns:p14="http://schemas.microsoft.com/office/powerpoint/2010/main" val="2033023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F704A7-F580-4FEF-80CF-1A16DA3C5F8D}" type="datetimeFigureOut">
              <a:rPr lang="en-US" smtClean="0"/>
              <a:t>2/23/2017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86E81-7D7D-42FE-AC4C-760A05C0C559}" type="slidenum">
              <a:rPr lang="en-US" smtClean="0"/>
              <a:t>‹#›</a:t>
            </a:fld>
            <a:endParaRPr lang="en-US"/>
          </a:p>
        </p:txBody>
      </p:sp>
    </p:spTree>
    <p:extLst>
      <p:ext uri="{BB962C8B-B14F-4D97-AF65-F5344CB8AC3E}">
        <p14:creationId xmlns:p14="http://schemas.microsoft.com/office/powerpoint/2010/main" val="53013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F704A7-F580-4FEF-80CF-1A16DA3C5F8D}" type="datetimeFigureOut">
              <a:rPr lang="en-US" smtClean="0"/>
              <a:t>2/23/2017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86E81-7D7D-42FE-AC4C-760A05C0C559}" type="slidenum">
              <a:rPr lang="en-US" smtClean="0"/>
              <a:t>‹#›</a:t>
            </a:fld>
            <a:endParaRPr lang="en-US"/>
          </a:p>
        </p:txBody>
      </p:sp>
    </p:spTree>
    <p:extLst>
      <p:ext uri="{BB962C8B-B14F-4D97-AF65-F5344CB8AC3E}">
        <p14:creationId xmlns:p14="http://schemas.microsoft.com/office/powerpoint/2010/main" val="987182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8F704A7-F580-4FEF-80CF-1A16DA3C5F8D}" type="datetimeFigureOut">
              <a:rPr lang="en-US" smtClean="0"/>
              <a:t>2/23/2017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9F86E81-7D7D-42FE-AC4C-760A05C0C559}" type="slidenum">
              <a:rPr lang="en-US" smtClean="0"/>
              <a:t>‹#›</a:t>
            </a:fld>
            <a:endParaRPr lang="en-US"/>
          </a:p>
        </p:txBody>
      </p:sp>
    </p:spTree>
    <p:extLst>
      <p:ext uri="{BB962C8B-B14F-4D97-AF65-F5344CB8AC3E}">
        <p14:creationId xmlns:p14="http://schemas.microsoft.com/office/powerpoint/2010/main" val="3086353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8F704A7-F580-4FEF-80CF-1A16DA3C5F8D}" type="datetimeFigureOut">
              <a:rPr lang="en-US" smtClean="0"/>
              <a:t>2/23/2017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9F86E81-7D7D-42FE-AC4C-760A05C0C559}" type="slidenum">
              <a:rPr lang="en-US" smtClean="0"/>
              <a:t>‹#›</a:t>
            </a:fld>
            <a:endParaRPr lang="en-US"/>
          </a:p>
        </p:txBody>
      </p:sp>
    </p:spTree>
    <p:extLst>
      <p:ext uri="{BB962C8B-B14F-4D97-AF65-F5344CB8AC3E}">
        <p14:creationId xmlns:p14="http://schemas.microsoft.com/office/powerpoint/2010/main" val="488895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8F704A7-F580-4FEF-80CF-1A16DA3C5F8D}" type="datetimeFigureOut">
              <a:rPr lang="en-US" smtClean="0"/>
              <a:t>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86E81-7D7D-42FE-AC4C-760A05C0C559}" type="slidenum">
              <a:rPr lang="en-US" smtClean="0"/>
              <a:t>‹#›</a:t>
            </a:fld>
            <a:endParaRPr lang="en-US"/>
          </a:p>
        </p:txBody>
      </p:sp>
    </p:spTree>
    <p:extLst>
      <p:ext uri="{BB962C8B-B14F-4D97-AF65-F5344CB8AC3E}">
        <p14:creationId xmlns:p14="http://schemas.microsoft.com/office/powerpoint/2010/main" val="3215121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8F704A7-F580-4FEF-80CF-1A16DA3C5F8D}" type="datetimeFigureOut">
              <a:rPr lang="en-US" smtClean="0"/>
              <a:t>2/23/2017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9F86E81-7D7D-42FE-AC4C-760A05C0C55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086452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marcedit.reeset.net/workshops/aussie/session2/data.zip" TargetMode="External"/><Relationship Id="rId2" Type="http://schemas.openxmlformats.org/officeDocument/2006/relationships/hyperlink" Target="http://marcedit.reeset.net/workshops/aussie/session2/aussie_2.ppt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softinterface.com/Convert-Doc/Convert-Doc.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msdn.microsoft.com/en-us/library/az24scfc(v=vs.110).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b="1" dirty="0"/>
              <a:t>Build your toolbox: In depth data manipulation with MarcEdit to prepare your data for the ANBD</a:t>
            </a:r>
            <a:endParaRPr lang="en-US" sz="6600" dirty="0"/>
          </a:p>
        </p:txBody>
      </p:sp>
      <p:sp>
        <p:nvSpPr>
          <p:cNvPr id="3" name="Subtitle 2"/>
          <p:cNvSpPr>
            <a:spLocks noGrp="1"/>
          </p:cNvSpPr>
          <p:nvPr>
            <p:ph type="subTitle" idx="1"/>
          </p:nvPr>
        </p:nvSpPr>
        <p:spPr/>
        <p:txBody>
          <a:bodyPr/>
          <a:lstStyle/>
          <a:p>
            <a:r>
              <a:rPr lang="en-US" dirty="0"/>
              <a:t>Terry Reese</a:t>
            </a:r>
          </a:p>
          <a:p>
            <a:r>
              <a:rPr lang="en-US" dirty="0"/>
              <a:t>reeset@gmail.com</a:t>
            </a:r>
          </a:p>
        </p:txBody>
      </p:sp>
    </p:spTree>
    <p:extLst>
      <p:ext uri="{BB962C8B-B14F-4D97-AF65-F5344CB8AC3E}">
        <p14:creationId xmlns:p14="http://schemas.microsoft.com/office/powerpoint/2010/main" val="1399452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a:t>
            </a:r>
          </a:p>
        </p:txBody>
      </p:sp>
      <p:sp>
        <p:nvSpPr>
          <p:cNvPr id="3" name="Content Placeholder 2"/>
          <p:cNvSpPr>
            <a:spLocks noGrp="1"/>
          </p:cNvSpPr>
          <p:nvPr>
            <p:ph idx="1"/>
          </p:nvPr>
        </p:nvSpPr>
        <p:spPr/>
        <p:txBody>
          <a:bodyPr/>
          <a:lstStyle/>
          <a:p>
            <a:r>
              <a:rPr lang="en-US" dirty="0"/>
              <a:t>Split the 856 into two fields, breaking on the $u.</a:t>
            </a:r>
          </a:p>
          <a:p>
            <a:pPr lvl="1"/>
            <a:r>
              <a:rPr lang="en-US" dirty="0"/>
              <a:t>Find What:  (=856.{4})(\$u.*[^$])(\$u.*)</a:t>
            </a:r>
          </a:p>
          <a:p>
            <a:pPr lvl="2"/>
            <a:r>
              <a:rPr lang="en-US" dirty="0"/>
              <a:t>(=856.{4}) </a:t>
            </a:r>
          </a:p>
          <a:p>
            <a:pPr lvl="3"/>
            <a:r>
              <a:rPr lang="en-US" dirty="0"/>
              <a:t>Matches the 856 field</a:t>
            </a:r>
          </a:p>
          <a:p>
            <a:pPr lvl="2"/>
            <a:r>
              <a:rPr lang="en-US" dirty="0"/>
              <a:t>(\$u.*[^$])</a:t>
            </a:r>
          </a:p>
          <a:p>
            <a:pPr lvl="3"/>
            <a:r>
              <a:rPr lang="en-US" dirty="0"/>
              <a:t>Match $u, but stop at the end of the subfield</a:t>
            </a:r>
          </a:p>
          <a:p>
            <a:pPr lvl="2"/>
            <a:r>
              <a:rPr lang="en-US" dirty="0"/>
              <a:t>(\$u.*)</a:t>
            </a:r>
          </a:p>
          <a:p>
            <a:pPr lvl="3"/>
            <a:r>
              <a:rPr lang="en-US" dirty="0"/>
              <a:t>Match reminder of field</a:t>
            </a:r>
          </a:p>
          <a:p>
            <a:pPr lvl="1"/>
            <a:r>
              <a:rPr lang="en-US" dirty="0"/>
              <a:t>Replace With:  $1$2\n=856  41$3</a:t>
            </a:r>
          </a:p>
          <a:p>
            <a:pPr marL="68580" indent="0">
              <a:buNone/>
            </a:pPr>
            <a:endParaRPr lang="en-US" dirty="0"/>
          </a:p>
        </p:txBody>
      </p:sp>
    </p:spTree>
    <p:extLst>
      <p:ext uri="{BB962C8B-B14F-4D97-AF65-F5344CB8AC3E}">
        <p14:creationId xmlns:p14="http://schemas.microsoft.com/office/powerpoint/2010/main" val="209688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lcase</a:t>
            </a:r>
            <a:r>
              <a:rPr lang="en-US" dirty="0"/>
              <a:t>/</a:t>
            </a:r>
            <a:r>
              <a:rPr lang="en-US" dirty="0" err="1"/>
              <a:t>ucase</a:t>
            </a:r>
            <a:endParaRPr lang="en-US" dirty="0"/>
          </a:p>
        </p:txBody>
      </p:sp>
      <p:sp>
        <p:nvSpPr>
          <p:cNvPr id="3" name="Content Placeholder 2"/>
          <p:cNvSpPr>
            <a:spLocks noGrp="1"/>
          </p:cNvSpPr>
          <p:nvPr>
            <p:ph idx="1"/>
          </p:nvPr>
        </p:nvSpPr>
        <p:spPr/>
        <p:txBody>
          <a:bodyPr/>
          <a:lstStyle/>
          <a:p>
            <a:r>
              <a:rPr lang="en-US" dirty="0" err="1"/>
              <a:t>MarcEdit’s</a:t>
            </a:r>
            <a:r>
              <a:rPr lang="en-US" dirty="0"/>
              <a:t> regular expression engine includes to extension functions for dealing with case switching of characters.  </a:t>
            </a:r>
          </a:p>
          <a:p>
            <a:pPr lvl="1"/>
            <a:r>
              <a:rPr lang="en-US" dirty="0" err="1"/>
              <a:t>lcase</a:t>
            </a:r>
            <a:r>
              <a:rPr lang="en-US" dirty="0"/>
              <a:t> &amp; </a:t>
            </a:r>
            <a:r>
              <a:rPr lang="en-US" dirty="0" err="1"/>
              <a:t>ucase</a:t>
            </a:r>
            <a:endParaRPr lang="en-US" dirty="0"/>
          </a:p>
          <a:p>
            <a:pPr lvl="1"/>
            <a:endParaRPr lang="en-US" dirty="0"/>
          </a:p>
          <a:p>
            <a:pPr lvl="1"/>
            <a:r>
              <a:rPr lang="en-US" dirty="0"/>
              <a:t>Usage:  (=450.{4})(\$a.)(.*)</a:t>
            </a:r>
          </a:p>
          <a:p>
            <a:pPr lvl="1"/>
            <a:r>
              <a:rPr lang="en-US" dirty="0"/>
              <a:t>            $1$2lcase($3)</a:t>
            </a:r>
          </a:p>
          <a:p>
            <a:pPr lvl="1"/>
            <a:endParaRPr lang="en-US" dirty="0"/>
          </a:p>
          <a:p>
            <a:pPr lvl="1"/>
            <a:r>
              <a:rPr lang="en-US" dirty="0"/>
              <a:t>Example:  Find the 500 with all upper case characters and convert the case of all values but the first letter in the sentence to lower case.</a:t>
            </a:r>
          </a:p>
        </p:txBody>
      </p:sp>
    </p:spTree>
    <p:extLst>
      <p:ext uri="{BB962C8B-B14F-4D97-AF65-F5344CB8AC3E}">
        <p14:creationId xmlns:p14="http://schemas.microsoft.com/office/powerpoint/2010/main" val="1212233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t>
            </a:r>
            <a:r>
              <a:rPr lang="en-US" dirty="0" err="1"/>
              <a:t>lcase</a:t>
            </a:r>
            <a:r>
              <a:rPr lang="en-US" dirty="0"/>
              <a:t>)</a:t>
            </a:r>
          </a:p>
        </p:txBody>
      </p:sp>
      <p:sp>
        <p:nvSpPr>
          <p:cNvPr id="3" name="Content Placeholder 2"/>
          <p:cNvSpPr>
            <a:spLocks noGrp="1"/>
          </p:cNvSpPr>
          <p:nvPr>
            <p:ph idx="1"/>
          </p:nvPr>
        </p:nvSpPr>
        <p:spPr/>
        <p:txBody>
          <a:bodyPr/>
          <a:lstStyle/>
          <a:p>
            <a:r>
              <a:rPr lang="en-US" dirty="0"/>
              <a:t>Find the 500 with all upper case characters and convert the case of all values but the first letter in the sentence to lower case.</a:t>
            </a:r>
          </a:p>
          <a:p>
            <a:endParaRPr lang="en-US" dirty="0"/>
          </a:p>
          <a:p>
            <a:pPr lvl="1"/>
            <a:r>
              <a:rPr lang="en-US" dirty="0"/>
              <a:t>Find What: (=500.{4})(\$a.)([A-Z .]*)</a:t>
            </a:r>
          </a:p>
          <a:p>
            <a:pPr lvl="1"/>
            <a:r>
              <a:rPr lang="en-US" dirty="0"/>
              <a:t>Replace With: $1$2lcase($3)</a:t>
            </a:r>
          </a:p>
        </p:txBody>
      </p:sp>
    </p:spTree>
    <p:extLst>
      <p:ext uri="{BB962C8B-B14F-4D97-AF65-F5344CB8AC3E}">
        <p14:creationId xmlns:p14="http://schemas.microsoft.com/office/powerpoint/2010/main" val="307962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Multi-Field Replacements</a:t>
            </a:r>
          </a:p>
        </p:txBody>
      </p:sp>
      <p:sp>
        <p:nvSpPr>
          <p:cNvPr id="3" name="Content Placeholder 2"/>
          <p:cNvSpPr>
            <a:spLocks noGrp="1"/>
          </p:cNvSpPr>
          <p:nvPr>
            <p:ph idx="1"/>
          </p:nvPr>
        </p:nvSpPr>
        <p:spPr/>
        <p:txBody>
          <a:bodyPr/>
          <a:lstStyle/>
          <a:p>
            <a:r>
              <a:rPr lang="en-US" dirty="0"/>
              <a:t>By default, MarcEdit handles one field at a time when doing regular expressions.  </a:t>
            </a:r>
          </a:p>
          <a:p>
            <a:pPr lvl="1"/>
            <a:r>
              <a:rPr lang="en-US" dirty="0"/>
              <a:t>However, when you need to do evaluations against multiple fields, you can by adding /m to the end of your replacement in the Replace Function in the MarcEditor</a:t>
            </a:r>
          </a:p>
          <a:p>
            <a:pPr lvl="1"/>
            <a:r>
              <a:rPr lang="en-US" dirty="0"/>
              <a:t>This is a special function added to the MarcEdit regular expression engine</a:t>
            </a:r>
          </a:p>
        </p:txBody>
      </p:sp>
    </p:spTree>
    <p:extLst>
      <p:ext uri="{BB962C8B-B14F-4D97-AF65-F5344CB8AC3E}">
        <p14:creationId xmlns:p14="http://schemas.microsoft.com/office/powerpoint/2010/main" val="3281719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t>Using </a:t>
            </a:r>
            <a:r>
              <a:rPr lang="en-US" dirty="0" err="1"/>
              <a:t>regex_example.mrk</a:t>
            </a:r>
            <a:endParaRPr lang="en-US" dirty="0"/>
          </a:p>
          <a:p>
            <a:endParaRPr lang="en-US" dirty="0"/>
          </a:p>
          <a:p>
            <a:r>
              <a:rPr lang="en-US" dirty="0"/>
              <a:t>Changing video disc to blue-ray in the 300 if the 538 is marked as blue-ray</a:t>
            </a:r>
          </a:p>
          <a:p>
            <a:endParaRPr lang="en-US" dirty="0"/>
          </a:p>
        </p:txBody>
      </p:sp>
    </p:spTree>
    <p:extLst>
      <p:ext uri="{BB962C8B-B14F-4D97-AF65-F5344CB8AC3E}">
        <p14:creationId xmlns:p14="http://schemas.microsoft.com/office/powerpoint/2010/main" val="2537404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Multi-Line Example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02903" y="2200275"/>
            <a:ext cx="6446520" cy="3314700"/>
          </a:xfrm>
        </p:spPr>
      </p:pic>
    </p:spTree>
    <p:extLst>
      <p:ext uri="{BB962C8B-B14F-4D97-AF65-F5344CB8AC3E}">
        <p14:creationId xmlns:p14="http://schemas.microsoft.com/office/powerpoint/2010/main" val="3657950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Isolating and Manipulating Data</a:t>
            </a:r>
          </a:p>
        </p:txBody>
      </p:sp>
      <p:sp>
        <p:nvSpPr>
          <p:cNvPr id="3" name="Content Placeholder 2"/>
          <p:cNvSpPr>
            <a:spLocks noGrp="1"/>
          </p:cNvSpPr>
          <p:nvPr>
            <p:ph idx="1"/>
          </p:nvPr>
        </p:nvSpPr>
        <p:spPr/>
        <p:txBody>
          <a:bodyPr/>
          <a:lstStyle/>
          <a:p>
            <a:r>
              <a:rPr lang="en-US" dirty="0"/>
              <a:t>Question:</a:t>
            </a:r>
          </a:p>
          <a:p>
            <a:pPr lvl="1"/>
            <a:r>
              <a:rPr lang="en-AU" i="1" dirty="0"/>
              <a:t>Missing Fields 260 or 264 Publication Details - V1.mrk</a:t>
            </a:r>
            <a:r>
              <a:rPr lang="en-AU" dirty="0"/>
              <a:t> is designed to show how to remove records without either one of the Libraries Australia required data element fields 260 or 264. This is a tricky one because some records have only a field 260, only a 264, both, or none. Only records without both need to be removed.</a:t>
            </a:r>
          </a:p>
          <a:p>
            <a:pPr lvl="1"/>
            <a:endParaRPr lang="en-AU" dirty="0"/>
          </a:p>
          <a:p>
            <a:pPr lvl="1"/>
            <a:endParaRPr lang="en-AU" dirty="0"/>
          </a:p>
          <a:p>
            <a:r>
              <a:rPr lang="en-US" dirty="0"/>
              <a:t>Two Answers:</a:t>
            </a:r>
          </a:p>
          <a:p>
            <a:pPr marL="544068" lvl="1" indent="-342900">
              <a:buFont typeface="+mj-lt"/>
              <a:buAutoNum type="arabicPeriod"/>
            </a:pPr>
            <a:r>
              <a:rPr lang="en-AU" dirty="0"/>
              <a:t>Extract Select Records with the field search.  Check retain options and invert selections at the end</a:t>
            </a:r>
          </a:p>
          <a:p>
            <a:pPr marL="544068" lvl="1" indent="-342900">
              <a:buFont typeface="+mj-lt"/>
              <a:buAutoNum type="arabicPeriod"/>
            </a:pPr>
            <a:r>
              <a:rPr lang="en-AU" dirty="0"/>
              <a:t>Use the RDA Helper, target only the 260, and convert all 260s.  Then you just have to find those missing a 264 (much easier)</a:t>
            </a:r>
          </a:p>
          <a:p>
            <a:pPr marL="201168" lvl="1" indent="0">
              <a:buNone/>
            </a:pPr>
            <a:endParaRPr lang="en-AU" dirty="0"/>
          </a:p>
          <a:p>
            <a:pPr marL="201168" lvl="1" indent="0">
              <a:buNone/>
            </a:pPr>
            <a:endParaRPr lang="en-AU" dirty="0"/>
          </a:p>
          <a:p>
            <a:pPr marL="201168" lvl="1" indent="0">
              <a:buNone/>
            </a:pPr>
            <a:endParaRPr lang="en-AU" dirty="0"/>
          </a:p>
          <a:p>
            <a:pPr marL="0">
              <a:buNone/>
            </a:pPr>
            <a:endParaRPr lang="en-US" dirty="0"/>
          </a:p>
          <a:p>
            <a:pPr marL="0" indent="0">
              <a:buNone/>
            </a:pPr>
            <a:endParaRPr lang="en-US" dirty="0"/>
          </a:p>
        </p:txBody>
      </p:sp>
    </p:spTree>
    <p:extLst>
      <p:ext uri="{BB962C8B-B14F-4D97-AF65-F5344CB8AC3E}">
        <p14:creationId xmlns:p14="http://schemas.microsoft.com/office/powerpoint/2010/main" val="2768546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lstStyle/>
          <a:p>
            <a:r>
              <a:rPr lang="en-US" dirty="0"/>
              <a:t>Isolating and Manipulating Data</a:t>
            </a:r>
          </a:p>
        </p:txBody>
      </p:sp>
      <p:sp>
        <p:nvSpPr>
          <p:cNvPr id="3" name="Content Placeholder 2"/>
          <p:cNvSpPr>
            <a:spLocks noGrp="1"/>
          </p:cNvSpPr>
          <p:nvPr>
            <p:ph idx="1"/>
          </p:nvPr>
        </p:nvSpPr>
        <p:spPr/>
        <p:txBody>
          <a:bodyPr/>
          <a:lstStyle/>
          <a:p>
            <a:r>
              <a:rPr lang="en-US" dirty="0"/>
              <a:t>Question:</a:t>
            </a:r>
          </a:p>
          <a:p>
            <a:pPr lvl="1"/>
            <a:r>
              <a:rPr lang="en-AU" i="1" dirty="0"/>
              <a:t>Move Field 001 Control Number to Field 035 System Control Number - V1.mrk</a:t>
            </a:r>
            <a:r>
              <a:rPr lang="en-AU" dirty="0"/>
              <a:t> is designed to show how to transfer the member’s local system number from field 001 (reserved for Libraries Australia numbers) to field 035. A second field 035 can also contain an OCLC record number.</a:t>
            </a:r>
            <a:endParaRPr lang="en-US" sz="1400" dirty="0"/>
          </a:p>
          <a:p>
            <a:pPr marL="0" indent="0">
              <a:buNone/>
            </a:pPr>
            <a:endParaRPr lang="en-US" dirty="0"/>
          </a:p>
          <a:p>
            <a:pPr marL="0" indent="0">
              <a:buNone/>
            </a:pPr>
            <a:endParaRPr lang="en-US" dirty="0"/>
          </a:p>
          <a:p>
            <a:r>
              <a:rPr lang="en-US" dirty="0"/>
              <a:t>Answer:</a:t>
            </a:r>
          </a:p>
          <a:p>
            <a:pPr marL="544068" lvl="1" indent="-342900">
              <a:buFont typeface="+mj-lt"/>
              <a:buAutoNum type="arabicPeriod"/>
            </a:pPr>
            <a:r>
              <a:rPr lang="en-US" sz="1400" dirty="0"/>
              <a:t>Lots of ways to do this – easiest – use the copy field data tool if you don’t need to make any edits</a:t>
            </a:r>
          </a:p>
          <a:p>
            <a:pPr marL="544068" lvl="1" indent="-342900">
              <a:buFont typeface="+mj-lt"/>
              <a:buAutoNum type="arabicPeriod"/>
            </a:pPr>
            <a:r>
              <a:rPr lang="en-US" sz="1400" dirty="0"/>
              <a:t>Build New Field Tool if you need to make edits to the data before creating the new field and then Delete Field to remove the 001 if necessary.</a:t>
            </a:r>
          </a:p>
          <a:p>
            <a:pPr marL="0" indent="0">
              <a:buNone/>
            </a:pPr>
            <a:endParaRPr lang="en-US" dirty="0"/>
          </a:p>
        </p:txBody>
      </p:sp>
    </p:spTree>
    <p:extLst>
      <p:ext uri="{BB962C8B-B14F-4D97-AF65-F5344CB8AC3E}">
        <p14:creationId xmlns:p14="http://schemas.microsoft.com/office/powerpoint/2010/main" val="3091214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Isolating and Manipulating Data</a:t>
            </a:r>
          </a:p>
        </p:txBody>
      </p:sp>
      <p:sp>
        <p:nvSpPr>
          <p:cNvPr id="3" name="Content Placeholder 2"/>
          <p:cNvSpPr>
            <a:spLocks noGrp="1"/>
          </p:cNvSpPr>
          <p:nvPr>
            <p:ph idx="1"/>
          </p:nvPr>
        </p:nvSpPr>
        <p:spPr/>
        <p:txBody>
          <a:bodyPr/>
          <a:lstStyle/>
          <a:p>
            <a:r>
              <a:rPr lang="en-US" dirty="0"/>
              <a:t>Question:</a:t>
            </a:r>
          </a:p>
          <a:p>
            <a:pPr lvl="1"/>
            <a:r>
              <a:rPr lang="en-AU" i="1" dirty="0"/>
              <a:t>Invalid Control Code - Escape Code 07 Bell - V1.mrc</a:t>
            </a:r>
            <a:r>
              <a:rPr lang="en-AU" dirty="0"/>
              <a:t> and the associated log file </a:t>
            </a:r>
            <a:r>
              <a:rPr lang="en-AU" i="1" dirty="0"/>
              <a:t>Invalid Control Code - Escape Code 07 Bell - V1 - Warning Log File.txt</a:t>
            </a:r>
            <a:r>
              <a:rPr lang="en-AU" dirty="0"/>
              <a:t> is designed to show how to identify device control codes in MARC records. The text file should be viewed with a fixed-width font for best results. Hex code </a:t>
            </a:r>
            <a:r>
              <a:rPr lang="en-AU" i="1" dirty="0"/>
              <a:t>07 Bell</a:t>
            </a:r>
            <a:r>
              <a:rPr lang="en-AU" dirty="0"/>
              <a:t> is in field 520. The log file does not show a character, because there is none.</a:t>
            </a:r>
          </a:p>
          <a:p>
            <a:pPr lvl="1"/>
            <a:endParaRPr lang="en-US" dirty="0"/>
          </a:p>
          <a:p>
            <a:pPr lvl="1"/>
            <a:endParaRPr lang="en-US" dirty="0"/>
          </a:p>
          <a:p>
            <a:r>
              <a:rPr lang="en-US" dirty="0"/>
              <a:t>Question:</a:t>
            </a:r>
          </a:p>
          <a:p>
            <a:pPr lvl="1"/>
            <a:r>
              <a:rPr lang="en-US" i="1" dirty="0"/>
              <a:t>This is slightly harder because MarcEdit doesn’t know that these are not characters that you want.  It also assumes you are working in MARC8, because these would be almost impossible to find in the Unicode data.  </a:t>
            </a:r>
          </a:p>
          <a:p>
            <a:pPr lvl="1"/>
            <a:r>
              <a:rPr lang="en-US" i="1" dirty="0"/>
              <a:t>Use the Find all to determine if any exist</a:t>
            </a:r>
          </a:p>
          <a:p>
            <a:pPr lvl="1"/>
            <a:r>
              <a:rPr lang="en-US" i="1" dirty="0"/>
              <a:t>Use Extract Selected; using a regular expression and searching all fields</a:t>
            </a:r>
            <a:endParaRPr lang="en-US" dirty="0"/>
          </a:p>
          <a:p>
            <a:pPr marL="201168" lvl="1" indent="0">
              <a:buNone/>
            </a:pPr>
            <a:endParaRPr lang="en-AU" dirty="0"/>
          </a:p>
        </p:txBody>
      </p:sp>
    </p:spTree>
    <p:extLst>
      <p:ext uri="{BB962C8B-B14F-4D97-AF65-F5344CB8AC3E}">
        <p14:creationId xmlns:p14="http://schemas.microsoft.com/office/powerpoint/2010/main" val="3685664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193624" y="1846263"/>
            <a:ext cx="3865077" cy="4022725"/>
          </a:xfrm>
          <a:prstGeom prst="rect">
            <a:avLst/>
          </a:prstGeom>
        </p:spPr>
      </p:pic>
    </p:spTree>
    <p:extLst>
      <p:ext uri="{BB962C8B-B14F-4D97-AF65-F5344CB8AC3E}">
        <p14:creationId xmlns:p14="http://schemas.microsoft.com/office/powerpoint/2010/main" val="1044432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Files</a:t>
            </a:r>
          </a:p>
        </p:txBody>
      </p:sp>
      <p:sp>
        <p:nvSpPr>
          <p:cNvPr id="3" name="Content Placeholder 2"/>
          <p:cNvSpPr>
            <a:spLocks noGrp="1"/>
          </p:cNvSpPr>
          <p:nvPr>
            <p:ph idx="1"/>
          </p:nvPr>
        </p:nvSpPr>
        <p:spPr/>
        <p:txBody>
          <a:bodyPr/>
          <a:lstStyle/>
          <a:p>
            <a:r>
              <a:rPr lang="en-US" dirty="0"/>
              <a:t>PowerPoint: </a:t>
            </a:r>
            <a:r>
              <a:rPr lang="en-US" dirty="0">
                <a:hlinkClick r:id="rId2"/>
              </a:rPr>
              <a:t>http://marcedit.reeset.net/workshops/aussie/session2/aussie_2.pptx</a:t>
            </a:r>
            <a:endParaRPr lang="en-US" dirty="0"/>
          </a:p>
          <a:p>
            <a:r>
              <a:rPr lang="en-US" dirty="0"/>
              <a:t>Data: </a:t>
            </a:r>
            <a:r>
              <a:rPr lang="en-US" dirty="0">
                <a:hlinkClick r:id="rId3"/>
              </a:rPr>
              <a:t>http://marcedit.reeset.net/workshops/aussie/session2/data.zip</a:t>
            </a:r>
            <a:endParaRPr lang="en-US" dirty="0"/>
          </a:p>
          <a:p>
            <a:endParaRPr lang="en-US" dirty="0"/>
          </a:p>
        </p:txBody>
      </p:sp>
    </p:spTree>
    <p:extLst>
      <p:ext uri="{BB962C8B-B14F-4D97-AF65-F5344CB8AC3E}">
        <p14:creationId xmlns:p14="http://schemas.microsoft.com/office/powerpoint/2010/main" val="356758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Isolating and Manipulating Data</a:t>
            </a:r>
          </a:p>
        </p:txBody>
      </p:sp>
      <p:sp>
        <p:nvSpPr>
          <p:cNvPr id="3" name="Content Placeholder 2"/>
          <p:cNvSpPr>
            <a:spLocks noGrp="1"/>
          </p:cNvSpPr>
          <p:nvPr>
            <p:ph idx="1"/>
          </p:nvPr>
        </p:nvSpPr>
        <p:spPr/>
        <p:txBody>
          <a:bodyPr/>
          <a:lstStyle/>
          <a:p>
            <a:r>
              <a:rPr lang="en-US" dirty="0"/>
              <a:t>Question:</a:t>
            </a:r>
          </a:p>
          <a:p>
            <a:pPr lvl="1"/>
            <a:r>
              <a:rPr lang="en-AU" i="1" dirty="0"/>
              <a:t>How do I deal with line breaks in fields copied from other data (example, data in the 520)  </a:t>
            </a:r>
          </a:p>
          <a:p>
            <a:pPr lvl="2"/>
            <a:r>
              <a:rPr lang="en-AU" i="1" dirty="0"/>
              <a:t>When the Data is in MARC</a:t>
            </a:r>
          </a:p>
          <a:p>
            <a:pPr lvl="2"/>
            <a:r>
              <a:rPr lang="en-AU" i="1" dirty="0"/>
              <a:t>When the Data is copied into </a:t>
            </a:r>
            <a:r>
              <a:rPr lang="en-AU" i="1" dirty="0" err="1"/>
              <a:t>MarcEdit’s</a:t>
            </a:r>
            <a:r>
              <a:rPr lang="en-AU" i="1" dirty="0"/>
              <a:t> mnemonic format</a:t>
            </a:r>
            <a:endParaRPr lang="en-US" dirty="0"/>
          </a:p>
        </p:txBody>
      </p:sp>
    </p:spTree>
    <p:extLst>
      <p:ext uri="{BB962C8B-B14F-4D97-AF65-F5344CB8AC3E}">
        <p14:creationId xmlns:p14="http://schemas.microsoft.com/office/powerpoint/2010/main" val="2362146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2" name="Rectangle 4"/>
          <p:cNvSpPr>
            <a:spLocks noGrp="1" noChangeArrowheads="1"/>
          </p:cNvSpPr>
          <p:nvPr>
            <p:ph type="title"/>
          </p:nvPr>
        </p:nvSpPr>
        <p:spPr/>
        <p:txBody>
          <a:bodyPr/>
          <a:lstStyle/>
          <a:p>
            <a:pPr algn="ctr"/>
            <a:r>
              <a:rPr lang="en-US" dirty="0"/>
              <a:t>MARC Conversions</a:t>
            </a:r>
          </a:p>
        </p:txBody>
      </p:sp>
      <p:pic>
        <p:nvPicPr>
          <p:cNvPr id="211975" name="Picture 7" descr="Convert File Programs">
            <a:hlinkClick r:id="rId3"/>
          </p:cNvPr>
          <p:cNvPicPr>
            <a:picLocks noChangeAspect="1" noChangeArrowheads="1"/>
          </p:cNvPicPr>
          <p:nvPr/>
        </p:nvPicPr>
        <p:blipFill>
          <a:blip r:embed="rId4" cstate="print"/>
          <a:srcRect/>
          <a:stretch>
            <a:fillRect/>
          </a:stretch>
        </p:blipFill>
        <p:spPr bwMode="auto">
          <a:xfrm>
            <a:off x="4495800" y="2286000"/>
            <a:ext cx="3005138" cy="3005138"/>
          </a:xfrm>
          <a:prstGeom prst="rect">
            <a:avLst/>
          </a:prstGeom>
          <a:noFill/>
        </p:spPr>
      </p:pic>
    </p:spTree>
    <p:extLst>
      <p:ext uri="{BB962C8B-B14F-4D97-AF65-F5344CB8AC3E}">
        <p14:creationId xmlns:p14="http://schemas.microsoft.com/office/powerpoint/2010/main" val="2597321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1459523" y="413239"/>
            <a:ext cx="7391400" cy="1143000"/>
          </a:xfrm>
        </p:spPr>
        <p:txBody>
          <a:bodyPr>
            <a:normAutofit/>
          </a:bodyPr>
          <a:lstStyle/>
          <a:p>
            <a:r>
              <a:rPr lang="en-US" dirty="0"/>
              <a:t>MarcEdit: </a:t>
            </a:r>
            <a:r>
              <a:rPr lang="en-US" dirty="0" err="1"/>
              <a:t>crosswalking</a:t>
            </a:r>
            <a:r>
              <a:rPr lang="en-US" dirty="0"/>
              <a:t> design</a:t>
            </a:r>
          </a:p>
        </p:txBody>
      </p:sp>
      <p:sp>
        <p:nvSpPr>
          <p:cNvPr id="267267" name="Rectangle 3"/>
          <p:cNvSpPr>
            <a:spLocks noGrp="1" noChangeArrowheads="1"/>
          </p:cNvSpPr>
          <p:nvPr>
            <p:ph idx="1"/>
          </p:nvPr>
        </p:nvSpPr>
        <p:spPr>
          <a:xfrm>
            <a:off x="1676400" y="1905000"/>
            <a:ext cx="6705600" cy="4305300"/>
          </a:xfrm>
        </p:spPr>
        <p:txBody>
          <a:bodyPr/>
          <a:lstStyle/>
          <a:p>
            <a:pPr marL="342900" indent="-342900"/>
            <a:r>
              <a:rPr lang="en-US" dirty="0"/>
              <a:t>MarcEdit model:</a:t>
            </a:r>
          </a:p>
          <a:p>
            <a:pPr marL="742950" lvl="1" indent="-285750"/>
            <a:r>
              <a:rPr lang="en-US" dirty="0"/>
              <a:t>So long as a schema has been mapped to MARCXML, any metadata combination could be utilized.  This means that no more than two transformations will ever take place. Example: MODS </a:t>
            </a:r>
            <a:r>
              <a:rPr lang="en-US" dirty="0">
                <a:sym typeface="Wingdings" pitchFamily="2" charset="2"/>
              </a:rPr>
              <a:t> </a:t>
            </a:r>
            <a:r>
              <a:rPr lang="en-US" dirty="0"/>
              <a:t>MARCXML </a:t>
            </a:r>
            <a:r>
              <a:rPr lang="en-US" dirty="0">
                <a:sym typeface="Wingdings" pitchFamily="2" charset="2"/>
              </a:rPr>
              <a:t> </a:t>
            </a:r>
            <a:r>
              <a:rPr lang="en-US" dirty="0"/>
              <a:t>EAD</a:t>
            </a:r>
          </a:p>
        </p:txBody>
      </p:sp>
    </p:spTree>
    <p:extLst>
      <p:ext uri="{BB962C8B-B14F-4D97-AF65-F5344CB8AC3E}">
        <p14:creationId xmlns:p14="http://schemas.microsoft.com/office/powerpoint/2010/main" val="3244273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1222131" y="770791"/>
            <a:ext cx="6858000" cy="762000"/>
          </a:xfrm>
        </p:spPr>
        <p:txBody>
          <a:bodyPr>
            <a:normAutofit/>
          </a:bodyPr>
          <a:lstStyle/>
          <a:p>
            <a:r>
              <a:rPr lang="en-US" sz="4400" dirty="0"/>
              <a:t>MarcEdit: </a:t>
            </a:r>
            <a:r>
              <a:rPr lang="en-US" sz="4400" dirty="0" err="1"/>
              <a:t>crosswalking</a:t>
            </a:r>
            <a:r>
              <a:rPr lang="en-US" sz="4400" dirty="0"/>
              <a:t> design</a:t>
            </a:r>
          </a:p>
        </p:txBody>
      </p:sp>
      <p:sp>
        <p:nvSpPr>
          <p:cNvPr id="268291" name="Rectangle 3"/>
          <p:cNvSpPr>
            <a:spLocks noGrp="1" noChangeArrowheads="1"/>
          </p:cNvSpPr>
          <p:nvPr>
            <p:ph idx="1"/>
          </p:nvPr>
        </p:nvSpPr>
        <p:spPr>
          <a:xfrm>
            <a:off x="1145930" y="1966546"/>
            <a:ext cx="6858000" cy="2781300"/>
          </a:xfrm>
        </p:spPr>
        <p:txBody>
          <a:bodyPr>
            <a:normAutofit/>
          </a:bodyPr>
          <a:lstStyle/>
          <a:p>
            <a:pPr marL="342900" indent="-342900"/>
            <a:r>
              <a:rPr lang="en-US" sz="2800" dirty="0"/>
              <a:t>MarcEdit Crosswalk model</a:t>
            </a:r>
          </a:p>
          <a:p>
            <a:pPr marL="742950" lvl="1" indent="-285750"/>
            <a:r>
              <a:rPr lang="en-US" sz="2400" dirty="0"/>
              <a:t>Pro</a:t>
            </a:r>
          </a:p>
          <a:p>
            <a:pPr lvl="2"/>
            <a:r>
              <a:rPr lang="en-US" sz="1800" dirty="0"/>
              <a:t>Crosswalks need not be directly related to each other</a:t>
            </a:r>
          </a:p>
          <a:p>
            <a:pPr lvl="2"/>
            <a:r>
              <a:rPr lang="en-US" sz="1800" dirty="0"/>
              <a:t>Requires </a:t>
            </a:r>
            <a:r>
              <a:rPr lang="en-US" sz="1800" dirty="0" err="1"/>
              <a:t>crosswalker</a:t>
            </a:r>
            <a:r>
              <a:rPr lang="en-US" sz="1800" dirty="0"/>
              <a:t> to know specific knowledge of only one schema</a:t>
            </a:r>
          </a:p>
          <a:p>
            <a:pPr marL="742950" lvl="1" indent="-285750"/>
            <a:r>
              <a:rPr lang="en-US" sz="2400" dirty="0"/>
              <a:t>Con</a:t>
            </a:r>
          </a:p>
          <a:p>
            <a:pPr lvl="2"/>
            <a:r>
              <a:rPr lang="en-US" sz="1800" dirty="0"/>
              <a:t>each known crosswalk must be mapped to MARCXML.</a:t>
            </a:r>
          </a:p>
        </p:txBody>
      </p:sp>
    </p:spTree>
    <p:extLst>
      <p:ext uri="{BB962C8B-B14F-4D97-AF65-F5344CB8AC3E}">
        <p14:creationId xmlns:p14="http://schemas.microsoft.com/office/powerpoint/2010/main" val="3719681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1975339" y="422032"/>
            <a:ext cx="7158037" cy="1066800"/>
          </a:xfrm>
        </p:spPr>
        <p:txBody>
          <a:bodyPr>
            <a:normAutofit fontScale="90000"/>
          </a:bodyPr>
          <a:lstStyle/>
          <a:p>
            <a:r>
              <a:rPr lang="en-US" sz="4900" dirty="0"/>
              <a:t>MarcEdit</a:t>
            </a:r>
            <a:r>
              <a:rPr lang="en-US" dirty="0"/>
              <a:t> </a:t>
            </a:r>
            <a:r>
              <a:rPr lang="en-US" dirty="0" err="1"/>
              <a:t>Crosswalking</a:t>
            </a:r>
            <a:r>
              <a:rPr lang="en-US" dirty="0"/>
              <a:t> model</a:t>
            </a:r>
          </a:p>
        </p:txBody>
      </p:sp>
      <p:graphicFrame>
        <p:nvGraphicFramePr>
          <p:cNvPr id="2" name="Diagram 1"/>
          <p:cNvGraphicFramePr/>
          <p:nvPr>
            <p:extLst/>
          </p:nvPr>
        </p:nvGraphicFramePr>
        <p:xfrm>
          <a:off x="1787526" y="1828801"/>
          <a:ext cx="7661275" cy="3775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4758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sz="quarter"/>
          </p:nvPr>
        </p:nvSpPr>
        <p:spPr>
          <a:xfrm>
            <a:off x="1242485" y="545123"/>
            <a:ext cx="9544049" cy="964591"/>
          </a:xfrm>
        </p:spPr>
        <p:txBody>
          <a:bodyPr>
            <a:normAutofit/>
          </a:bodyPr>
          <a:lstStyle/>
          <a:p>
            <a:r>
              <a:rPr lang="en-US" sz="4400" dirty="0" err="1"/>
              <a:t>MarcEdit</a:t>
            </a:r>
            <a:r>
              <a:rPr lang="en-US" sz="4400" dirty="0"/>
              <a:t>: Crosswalks for everyone</a:t>
            </a:r>
          </a:p>
        </p:txBody>
      </p:sp>
      <p:pic>
        <p:nvPicPr>
          <p:cNvPr id="6" name="Content Placeholder 5"/>
          <p:cNvPicPr>
            <a:picLocks noGrp="1" noChangeAspect="1"/>
          </p:cNvPicPr>
          <p:nvPr>
            <p:ph sz="quarter" idx="1"/>
          </p:nvPr>
        </p:nvPicPr>
        <p:blipFill>
          <a:blip r:embed="rId2"/>
          <a:stretch>
            <a:fillRect/>
          </a:stretch>
        </p:blipFill>
        <p:spPr>
          <a:xfrm>
            <a:off x="2832877" y="1981200"/>
            <a:ext cx="1871696" cy="1981200"/>
          </a:xfrm>
          <a:prstGeom prst="rect">
            <a:avLst/>
          </a:prstGeom>
        </p:spPr>
      </p:pic>
      <p:pic>
        <p:nvPicPr>
          <p:cNvPr id="7" name="Content Placeholder 6"/>
          <p:cNvPicPr>
            <a:picLocks noGrp="1" noChangeAspect="1"/>
          </p:cNvPicPr>
          <p:nvPr>
            <p:ph sz="quarter" idx="2"/>
          </p:nvPr>
        </p:nvPicPr>
        <p:blipFill>
          <a:blip r:embed="rId3"/>
          <a:stretch>
            <a:fillRect/>
          </a:stretch>
        </p:blipFill>
        <p:spPr>
          <a:xfrm>
            <a:off x="7225351" y="1981200"/>
            <a:ext cx="2064063" cy="1981200"/>
          </a:xfrm>
          <a:prstGeom prst="rect">
            <a:avLst/>
          </a:prstGeom>
        </p:spPr>
      </p:pic>
      <p:pic>
        <p:nvPicPr>
          <p:cNvPr id="8" name="Content Placeholder 7"/>
          <p:cNvPicPr>
            <a:picLocks noGrp="1" noChangeAspect="1"/>
          </p:cNvPicPr>
          <p:nvPr>
            <p:ph sz="quarter" idx="3"/>
          </p:nvPr>
        </p:nvPicPr>
        <p:blipFill>
          <a:blip r:embed="rId3"/>
          <a:stretch>
            <a:fillRect/>
          </a:stretch>
        </p:blipFill>
        <p:spPr>
          <a:xfrm>
            <a:off x="2736694" y="4114800"/>
            <a:ext cx="2064063" cy="1981200"/>
          </a:xfrm>
          <a:prstGeom prst="rect">
            <a:avLst/>
          </a:prstGeom>
        </p:spPr>
      </p:pic>
      <p:pic>
        <p:nvPicPr>
          <p:cNvPr id="9" name="Content Placeholder 8"/>
          <p:cNvPicPr>
            <a:picLocks noGrp="1" noChangeAspect="1"/>
          </p:cNvPicPr>
          <p:nvPr>
            <p:ph sz="quarter" idx="4"/>
          </p:nvPr>
        </p:nvPicPr>
        <p:blipFill>
          <a:blip r:embed="rId4"/>
          <a:stretch>
            <a:fillRect/>
          </a:stretch>
        </p:blipFill>
        <p:spPr>
          <a:xfrm>
            <a:off x="7112000" y="4114800"/>
            <a:ext cx="2290762" cy="1981200"/>
          </a:xfrm>
          <a:prstGeom prst="rect">
            <a:avLst/>
          </a:prstGeom>
        </p:spPr>
      </p:pic>
    </p:spTree>
    <p:extLst>
      <p:ext uri="{BB962C8B-B14F-4D97-AF65-F5344CB8AC3E}">
        <p14:creationId xmlns:p14="http://schemas.microsoft.com/office/powerpoint/2010/main" val="1158517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1192823" y="779585"/>
            <a:ext cx="8206154" cy="838199"/>
          </a:xfrm>
        </p:spPr>
        <p:txBody>
          <a:bodyPr>
            <a:normAutofit/>
          </a:bodyPr>
          <a:lstStyle/>
          <a:p>
            <a:r>
              <a:rPr lang="en-US" sz="4400" dirty="0"/>
              <a:t>MarcEdit: Crosswalks for everyone</a:t>
            </a:r>
          </a:p>
        </p:txBody>
      </p:sp>
      <p:sp>
        <p:nvSpPr>
          <p:cNvPr id="272387" name="Rectangle 3"/>
          <p:cNvSpPr>
            <a:spLocks noGrp="1" noChangeArrowheads="1"/>
          </p:cNvSpPr>
          <p:nvPr>
            <p:ph idx="1"/>
          </p:nvPr>
        </p:nvSpPr>
        <p:spPr>
          <a:xfrm>
            <a:off x="1128345" y="2019301"/>
            <a:ext cx="7751885" cy="2473568"/>
          </a:xfrm>
        </p:spPr>
        <p:txBody>
          <a:bodyPr>
            <a:normAutofit/>
          </a:bodyPr>
          <a:lstStyle/>
          <a:p>
            <a:pPr marL="609600" indent="-609600"/>
            <a:r>
              <a:rPr lang="en-US" sz="3600" dirty="0"/>
              <a:t>What’s MarcEdit doing?</a:t>
            </a:r>
          </a:p>
          <a:p>
            <a:pPr marL="990600" lvl="1" indent="-533400"/>
            <a:r>
              <a:rPr lang="en-US" sz="3200" dirty="0"/>
              <a:t>Facilitates the crosswalk by:</a:t>
            </a:r>
          </a:p>
          <a:p>
            <a:pPr marL="1371600" lvl="2" indent="-457200">
              <a:buFont typeface="Wingdings" pitchFamily="2" charset="2"/>
              <a:buAutoNum type="arabicPeriod"/>
            </a:pPr>
            <a:r>
              <a:rPr lang="en-US" sz="2400" dirty="0"/>
              <a:t>Performing character translations (MARC8-UTF8)</a:t>
            </a:r>
          </a:p>
          <a:p>
            <a:pPr marL="1371600" lvl="2" indent="-457200">
              <a:buFont typeface="Wingdings" pitchFamily="2" charset="2"/>
              <a:buAutoNum type="arabicPeriod"/>
            </a:pPr>
            <a:r>
              <a:rPr lang="en-US" sz="2400" dirty="0"/>
              <a:t>Facilitates interaction between binary and XML formats.</a:t>
            </a:r>
          </a:p>
        </p:txBody>
      </p:sp>
    </p:spTree>
    <p:extLst>
      <p:ext uri="{BB962C8B-B14F-4D97-AF65-F5344CB8AC3E}">
        <p14:creationId xmlns:p14="http://schemas.microsoft.com/office/powerpoint/2010/main" val="14090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MarcEdit Plugins</a:t>
            </a:r>
          </a:p>
        </p:txBody>
      </p:sp>
      <p:pic>
        <p:nvPicPr>
          <p:cNvPr id="4" name="Picture 3"/>
          <p:cNvPicPr>
            <a:picLocks noChangeAspect="1"/>
          </p:cNvPicPr>
          <p:nvPr/>
        </p:nvPicPr>
        <p:blipFill>
          <a:blip r:embed="rId2"/>
          <a:stretch>
            <a:fillRect/>
          </a:stretch>
        </p:blipFill>
        <p:spPr>
          <a:xfrm>
            <a:off x="3916108" y="2076640"/>
            <a:ext cx="3557807" cy="4019360"/>
          </a:xfrm>
          <a:prstGeom prst="rect">
            <a:avLst/>
          </a:prstGeom>
        </p:spPr>
      </p:pic>
    </p:spTree>
    <p:extLst>
      <p:ext uri="{BB962C8B-B14F-4D97-AF65-F5344CB8AC3E}">
        <p14:creationId xmlns:p14="http://schemas.microsoft.com/office/powerpoint/2010/main" val="3318934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UNIMARC Data</a:t>
            </a:r>
          </a:p>
        </p:txBody>
      </p:sp>
      <p:sp>
        <p:nvSpPr>
          <p:cNvPr id="4" name="Content Placeholder 3"/>
          <p:cNvSpPr>
            <a:spLocks noGrp="1"/>
          </p:cNvSpPr>
          <p:nvPr>
            <p:ph sz="half" idx="1"/>
          </p:nvPr>
        </p:nvSpPr>
        <p:spPr>
          <a:xfrm>
            <a:off x="1097280" y="2262342"/>
            <a:ext cx="4937760" cy="1324186"/>
          </a:xfrm>
        </p:spPr>
        <p:txBody>
          <a:bodyPr/>
          <a:lstStyle/>
          <a:p>
            <a:r>
              <a:rPr lang="en-US" dirty="0"/>
              <a:t>Building off the XML Platform, </a:t>
            </a:r>
            <a:r>
              <a:rPr lang="en-US" dirty="0" err="1"/>
              <a:t>Unimarc</a:t>
            </a:r>
            <a:r>
              <a:rPr lang="en-US" dirty="0"/>
              <a:t> processing was added leveraging an XSLT and some coding to enable processing of data of any file size	</a:t>
            </a:r>
          </a:p>
        </p:txBody>
      </p:sp>
      <p:pic>
        <p:nvPicPr>
          <p:cNvPr id="6" name="Content Placeholder 5"/>
          <p:cNvPicPr>
            <a:picLocks noGrp="1" noChangeAspect="1"/>
          </p:cNvPicPr>
          <p:nvPr>
            <p:ph sz="half" idx="2"/>
          </p:nvPr>
        </p:nvPicPr>
        <p:blipFill>
          <a:blip r:embed="rId2"/>
          <a:stretch>
            <a:fillRect/>
          </a:stretch>
        </p:blipFill>
        <p:spPr>
          <a:xfrm>
            <a:off x="6237478" y="2262342"/>
            <a:ext cx="3702050" cy="2157401"/>
          </a:xfrm>
          <a:prstGeom prst="rect">
            <a:avLst/>
          </a:prstGeom>
        </p:spPr>
      </p:pic>
    </p:spTree>
    <p:extLst>
      <p:ext uri="{BB962C8B-B14F-4D97-AF65-F5344CB8AC3E}">
        <p14:creationId xmlns:p14="http://schemas.microsoft.com/office/powerpoint/2010/main" val="2047737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US" dirty="0"/>
              <a:t>MarcEdit and SQL Data</a:t>
            </a:r>
          </a:p>
        </p:txBody>
      </p:sp>
      <p:sp>
        <p:nvSpPr>
          <p:cNvPr id="262147" name="Rectangle 3"/>
          <p:cNvSpPr>
            <a:spLocks noGrp="1" noChangeArrowheads="1"/>
          </p:cNvSpPr>
          <p:nvPr>
            <p:ph sz="half" idx="1"/>
          </p:nvPr>
        </p:nvSpPr>
        <p:spPr/>
        <p:txBody>
          <a:bodyPr/>
          <a:lstStyle/>
          <a:p>
            <a:r>
              <a:rPr lang="en-US" dirty="0"/>
              <a:t>MarcEdit includes and SQL Explorer</a:t>
            </a:r>
          </a:p>
          <a:p>
            <a:pPr lvl="1"/>
            <a:r>
              <a:rPr lang="en-US" dirty="0"/>
              <a:t>Can be integrated into the </a:t>
            </a:r>
            <a:r>
              <a:rPr lang="en-US" dirty="0" err="1"/>
              <a:t>MarcEditor</a:t>
            </a:r>
            <a:endParaRPr lang="en-US" dirty="0"/>
          </a:p>
          <a:p>
            <a:pPr lvl="1"/>
            <a:r>
              <a:rPr lang="en-US" dirty="0"/>
              <a:t>Support SQLite and MYSQL</a:t>
            </a:r>
          </a:p>
          <a:p>
            <a:pPr lvl="1"/>
            <a:r>
              <a:rPr lang="en-US" dirty="0"/>
              <a:t>Available in All version of MarcEdit</a:t>
            </a:r>
          </a:p>
          <a:p>
            <a:pPr lvl="1"/>
            <a:r>
              <a:rPr lang="en-US" dirty="0"/>
              <a:t>Designed for large file sets (I’ve worked with up to 1 TB)</a:t>
            </a:r>
          </a:p>
        </p:txBody>
      </p:sp>
      <p:pic>
        <p:nvPicPr>
          <p:cNvPr id="3" name="Content Placeholder 2"/>
          <p:cNvPicPr>
            <a:picLocks noGrp="1" noChangeAspect="1"/>
          </p:cNvPicPr>
          <p:nvPr>
            <p:ph sz="half" idx="2"/>
          </p:nvPr>
        </p:nvPicPr>
        <p:blipFill>
          <a:blip r:embed="rId2"/>
          <a:stretch>
            <a:fillRect/>
          </a:stretch>
        </p:blipFill>
        <p:spPr>
          <a:xfrm>
            <a:off x="6188710" y="1865950"/>
            <a:ext cx="3702050" cy="3174634"/>
          </a:xfrm>
          <a:prstGeom prst="rect">
            <a:avLst/>
          </a:prstGeom>
        </p:spPr>
      </p:pic>
    </p:spTree>
    <p:extLst>
      <p:ext uri="{BB962C8B-B14F-4D97-AF65-F5344CB8AC3E}">
        <p14:creationId xmlns:p14="http://schemas.microsoft.com/office/powerpoint/2010/main" val="4123174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Themes</a:t>
            </a:r>
          </a:p>
        </p:txBody>
      </p:sp>
      <p:sp>
        <p:nvSpPr>
          <p:cNvPr id="3" name="Content Placeholder 2"/>
          <p:cNvSpPr>
            <a:spLocks noGrp="1"/>
          </p:cNvSpPr>
          <p:nvPr>
            <p:ph idx="1"/>
          </p:nvPr>
        </p:nvSpPr>
        <p:spPr/>
        <p:txBody>
          <a:bodyPr>
            <a:normAutofit fontScale="92500" lnSpcReduction="10000"/>
          </a:bodyPr>
          <a:lstStyle/>
          <a:p>
            <a:r>
              <a:rPr lang="en-US" dirty="0"/>
              <a:t>Working with </a:t>
            </a:r>
            <a:r>
              <a:rPr lang="en-US" dirty="0" err="1"/>
              <a:t>MarcEdit’s</a:t>
            </a:r>
            <a:r>
              <a:rPr lang="en-US" dirty="0"/>
              <a:t> Regular Expression Language</a:t>
            </a:r>
          </a:p>
          <a:p>
            <a:pPr lvl="1"/>
            <a:r>
              <a:rPr lang="en-US" dirty="0"/>
              <a:t>Regular Expression Samples</a:t>
            </a:r>
            <a:br>
              <a:rPr lang="en-US" dirty="0"/>
            </a:br>
            <a:endParaRPr lang="en-US" dirty="0"/>
          </a:p>
          <a:p>
            <a:r>
              <a:rPr lang="en-US" dirty="0"/>
              <a:t>Isolating and Manipulating Data</a:t>
            </a:r>
          </a:p>
          <a:p>
            <a:pPr lvl="1"/>
            <a:r>
              <a:rPr lang="en-US" dirty="0"/>
              <a:t>How do I find data missing a particular field or subfield?</a:t>
            </a:r>
          </a:p>
          <a:p>
            <a:pPr lvl="1"/>
            <a:r>
              <a:rPr lang="en-US" dirty="0"/>
              <a:t>Removing invalid control characters?</a:t>
            </a:r>
          </a:p>
          <a:p>
            <a:pPr lvl="1"/>
            <a:r>
              <a:rPr lang="en-US" dirty="0"/>
              <a:t>Looking at </a:t>
            </a:r>
            <a:r>
              <a:rPr lang="en-US" dirty="0" err="1"/>
              <a:t>MarcEdit’s</a:t>
            </a:r>
            <a:r>
              <a:rPr lang="en-US" dirty="0"/>
              <a:t> Global Editing Functions</a:t>
            </a:r>
          </a:p>
          <a:p>
            <a:pPr lvl="1"/>
            <a:r>
              <a:rPr lang="en-US" dirty="0"/>
              <a:t>Edit Shortcuts</a:t>
            </a:r>
            <a:br>
              <a:rPr lang="en-US" dirty="0"/>
            </a:br>
            <a:endParaRPr lang="en-US" dirty="0"/>
          </a:p>
          <a:p>
            <a:r>
              <a:rPr lang="en-US" dirty="0"/>
              <a:t>Working with XML Data</a:t>
            </a:r>
          </a:p>
          <a:p>
            <a:pPr lvl="1"/>
            <a:r>
              <a:rPr lang="en-US" dirty="0"/>
              <a:t>How do they work?</a:t>
            </a:r>
          </a:p>
          <a:p>
            <a:pPr lvl="1"/>
            <a:r>
              <a:rPr lang="en-US" dirty="0"/>
              <a:t>How can I change them?</a:t>
            </a:r>
            <a:br>
              <a:rPr lang="en-US" dirty="0"/>
            </a:br>
            <a:endParaRPr lang="en-US" dirty="0"/>
          </a:p>
          <a:p>
            <a:endParaRPr lang="en-US" dirty="0"/>
          </a:p>
        </p:txBody>
      </p:sp>
    </p:spTree>
    <p:extLst>
      <p:ext uri="{BB962C8B-B14F-4D97-AF65-F5344CB8AC3E}">
        <p14:creationId xmlns:p14="http://schemas.microsoft.com/office/powerpoint/2010/main" val="10992823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817685" y="2413856"/>
            <a:ext cx="10515600" cy="1325562"/>
          </a:xfrm>
        </p:spPr>
        <p:txBody>
          <a:bodyPr/>
          <a:lstStyle/>
          <a:p>
            <a:pPr algn="ctr"/>
            <a:r>
              <a:rPr lang="en-US" dirty="0"/>
              <a:t>Questions</a:t>
            </a:r>
          </a:p>
        </p:txBody>
      </p:sp>
    </p:spTree>
    <p:extLst>
      <p:ext uri="{BB962C8B-B14F-4D97-AF65-F5344CB8AC3E}">
        <p14:creationId xmlns:p14="http://schemas.microsoft.com/office/powerpoint/2010/main" val="447097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MarcEdit Regular Expression Support</a:t>
            </a:r>
          </a:p>
        </p:txBody>
      </p:sp>
      <p:sp>
        <p:nvSpPr>
          <p:cNvPr id="3" name="Content Placeholder 2"/>
          <p:cNvSpPr>
            <a:spLocks noGrp="1"/>
          </p:cNvSpPr>
          <p:nvPr>
            <p:ph sz="half" idx="1"/>
          </p:nvPr>
        </p:nvSpPr>
        <p:spPr>
          <a:xfrm>
            <a:off x="1097280" y="1819358"/>
            <a:ext cx="7543800" cy="4023360"/>
          </a:xfrm>
        </p:spPr>
        <p:txBody>
          <a:bodyPr/>
          <a:lstStyle/>
          <a:p>
            <a:r>
              <a:rPr lang="en-US" dirty="0"/>
              <a:t>Functions that presently support regular expressions</a:t>
            </a:r>
          </a:p>
          <a:p>
            <a:pPr lvl="1"/>
            <a:r>
              <a:rPr lang="en-US" dirty="0"/>
              <a:t>Delete Field</a:t>
            </a:r>
          </a:p>
          <a:p>
            <a:pPr lvl="1"/>
            <a:r>
              <a:rPr lang="en-US" dirty="0"/>
              <a:t>Edit Field</a:t>
            </a:r>
          </a:p>
          <a:p>
            <a:pPr lvl="1"/>
            <a:r>
              <a:rPr lang="en-US" dirty="0"/>
              <a:t>Copy Field</a:t>
            </a:r>
          </a:p>
          <a:p>
            <a:pPr lvl="1"/>
            <a:r>
              <a:rPr lang="en-US" dirty="0"/>
              <a:t>Swap Field</a:t>
            </a:r>
          </a:p>
          <a:p>
            <a:pPr lvl="1"/>
            <a:r>
              <a:rPr lang="en-US" dirty="0"/>
              <a:t>Build New Field</a:t>
            </a:r>
          </a:p>
          <a:p>
            <a:pPr lvl="1"/>
            <a:r>
              <a:rPr lang="en-US" dirty="0"/>
              <a:t>Validation</a:t>
            </a:r>
          </a:p>
          <a:p>
            <a:pPr lvl="1"/>
            <a:r>
              <a:rPr lang="en-US" dirty="0"/>
              <a:t>Extract/Delete Selected Records</a:t>
            </a:r>
          </a:p>
        </p:txBody>
      </p:sp>
    </p:spTree>
    <p:extLst>
      <p:ext uri="{BB962C8B-B14F-4D97-AF65-F5344CB8AC3E}">
        <p14:creationId xmlns:p14="http://schemas.microsoft.com/office/powerpoint/2010/main" val="3220390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Microsoft’s Regular Expression language</a:t>
            </a:r>
          </a:p>
        </p:txBody>
      </p:sp>
      <p:sp>
        <p:nvSpPr>
          <p:cNvPr id="3" name="Content Placeholder 2"/>
          <p:cNvSpPr>
            <a:spLocks noGrp="1"/>
          </p:cNvSpPr>
          <p:nvPr>
            <p:ph idx="1"/>
          </p:nvPr>
        </p:nvSpPr>
        <p:spPr/>
        <p:txBody>
          <a:bodyPr/>
          <a:lstStyle/>
          <a:p>
            <a:r>
              <a:rPr lang="en-US" dirty="0"/>
              <a:t>Concepts:</a:t>
            </a:r>
          </a:p>
          <a:p>
            <a:pPr lvl="1"/>
            <a:r>
              <a:rPr lang="en-US" dirty="0"/>
              <a:t>Character escapes</a:t>
            </a:r>
          </a:p>
          <a:p>
            <a:pPr lvl="1"/>
            <a:r>
              <a:rPr lang="en-US" dirty="0"/>
              <a:t>Anchors</a:t>
            </a:r>
          </a:p>
          <a:p>
            <a:pPr lvl="1"/>
            <a:r>
              <a:rPr lang="en-US" dirty="0"/>
              <a:t>Character classes</a:t>
            </a:r>
          </a:p>
          <a:p>
            <a:pPr lvl="1"/>
            <a:r>
              <a:rPr lang="en-US" dirty="0"/>
              <a:t>Grouping</a:t>
            </a:r>
          </a:p>
          <a:p>
            <a:pPr lvl="1"/>
            <a:r>
              <a:rPr lang="en-US" dirty="0"/>
              <a:t>Qualifiers</a:t>
            </a:r>
          </a:p>
          <a:p>
            <a:pPr lvl="1"/>
            <a:r>
              <a:rPr lang="en-US" dirty="0"/>
              <a:t>Substitutions</a:t>
            </a:r>
          </a:p>
          <a:p>
            <a:pPr lvl="1"/>
            <a:endParaRPr lang="en-US" dirty="0"/>
          </a:p>
          <a:p>
            <a:r>
              <a:rPr lang="en-US" dirty="0"/>
              <a:t>Let’s open Regular Expression Language - Quick Reference.html or </a:t>
            </a:r>
            <a:r>
              <a:rPr lang="en-US" dirty="0">
                <a:hlinkClick r:id="rId2"/>
              </a:rPr>
              <a:t>https://msdn.microsoft.com/en-us/library/az24scfc(v=vs.110).aspx</a:t>
            </a:r>
            <a:r>
              <a:rPr lang="en-US" dirty="0"/>
              <a:t> </a:t>
            </a:r>
          </a:p>
        </p:txBody>
      </p:sp>
    </p:spTree>
    <p:extLst>
      <p:ext uri="{BB962C8B-B14F-4D97-AF65-F5344CB8AC3E}">
        <p14:creationId xmlns:p14="http://schemas.microsoft.com/office/powerpoint/2010/main" val="2757053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we use Regular Expressions in MarcEdit</a:t>
            </a:r>
          </a:p>
        </p:txBody>
      </p:sp>
      <p:sp>
        <p:nvSpPr>
          <p:cNvPr id="3" name="Content Placeholder 2"/>
          <p:cNvSpPr>
            <a:spLocks noGrp="1"/>
          </p:cNvSpPr>
          <p:nvPr>
            <p:ph idx="1"/>
          </p:nvPr>
        </p:nvSpPr>
        <p:spPr/>
        <p:txBody>
          <a:bodyPr/>
          <a:lstStyle/>
          <a:p>
            <a:r>
              <a:rPr lang="en-US" dirty="0"/>
              <a:t>Your most important parts of the regular expression language are:</a:t>
            </a:r>
          </a:p>
          <a:p>
            <a:pPr marL="608648" lvl="1" indent="-257175">
              <a:buFont typeface="+mj-lt"/>
              <a:buAutoNum type="arabicPeriod"/>
            </a:pPr>
            <a:r>
              <a:rPr lang="en-US" dirty="0"/>
              <a:t>Character escapes: \d\r\n\$\x##</a:t>
            </a:r>
          </a:p>
          <a:p>
            <a:pPr marL="608648" lvl="1" indent="-257175">
              <a:buFont typeface="+mj-lt"/>
              <a:buAutoNum type="arabicPeriod"/>
            </a:pPr>
            <a:r>
              <a:rPr lang="en-US" dirty="0"/>
              <a:t>Character Classes [] &amp; [^]</a:t>
            </a:r>
          </a:p>
          <a:p>
            <a:pPr marL="608648" lvl="1" indent="-257175">
              <a:buFont typeface="+mj-lt"/>
              <a:buAutoNum type="arabicPeriod"/>
            </a:pPr>
            <a:r>
              <a:rPr lang="en-US" dirty="0"/>
              <a:t>Grouping Elements ()</a:t>
            </a:r>
          </a:p>
          <a:p>
            <a:pPr marL="608648" lvl="1" indent="-257175">
              <a:buFont typeface="+mj-lt"/>
              <a:buAutoNum type="arabicPeriod"/>
            </a:pPr>
            <a:r>
              <a:rPr lang="en-US" dirty="0"/>
              <a:t>Anchors: ^$</a:t>
            </a:r>
          </a:p>
          <a:p>
            <a:pPr marL="608648" lvl="1" indent="-257175">
              <a:buFont typeface="+mj-lt"/>
              <a:buAutoNum type="arabicPeriod"/>
            </a:pPr>
            <a:r>
              <a:rPr lang="en-US" dirty="0"/>
              <a:t>Quantifiers:  *?+{#}</a:t>
            </a:r>
          </a:p>
          <a:p>
            <a:pPr marL="608648" lvl="1" indent="-257175">
              <a:buFont typeface="+mj-lt"/>
              <a:buAutoNum type="arabicPeriod"/>
            </a:pPr>
            <a:r>
              <a:rPr lang="en-US" dirty="0"/>
              <a:t>Substitutions: $#</a:t>
            </a:r>
          </a:p>
        </p:txBody>
      </p:sp>
    </p:spTree>
    <p:extLst>
      <p:ext uri="{BB962C8B-B14F-4D97-AF65-F5344CB8AC3E}">
        <p14:creationId xmlns:p14="http://schemas.microsoft.com/office/powerpoint/2010/main" val="3732546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lstStyle/>
          <a:p>
            <a:r>
              <a:rPr lang="en-US" dirty="0"/>
              <a:t>Looking at </a:t>
            </a:r>
            <a:r>
              <a:rPr lang="en-US" dirty="0" err="1"/>
              <a:t>regex_example.mrk</a:t>
            </a:r>
            <a:r>
              <a:rPr lang="en-US" dirty="0"/>
              <a:t> using the replace function:</a:t>
            </a:r>
          </a:p>
          <a:p>
            <a:pPr lvl="2"/>
            <a:endParaRPr lang="en-US" dirty="0"/>
          </a:p>
          <a:p>
            <a:pPr lvl="1"/>
            <a:r>
              <a:rPr lang="en-US" dirty="0"/>
              <a:t>Add a period to the 500 if it is missing</a:t>
            </a:r>
          </a:p>
          <a:p>
            <a:pPr lvl="1"/>
            <a:r>
              <a:rPr lang="en-US" dirty="0"/>
              <a:t>Update the 300 to reflect electronic information</a:t>
            </a:r>
          </a:p>
          <a:p>
            <a:pPr lvl="1"/>
            <a:r>
              <a:rPr lang="en-US" dirty="0"/>
              <a:t>Split the 856 into two fields, breaking on the $u.</a:t>
            </a:r>
          </a:p>
        </p:txBody>
      </p:sp>
    </p:spTree>
    <p:extLst>
      <p:ext uri="{BB962C8B-B14F-4D97-AF65-F5344CB8AC3E}">
        <p14:creationId xmlns:p14="http://schemas.microsoft.com/office/powerpoint/2010/main" val="589866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1</a:t>
            </a:r>
          </a:p>
        </p:txBody>
      </p:sp>
      <p:sp>
        <p:nvSpPr>
          <p:cNvPr id="3" name="Content Placeholder 2"/>
          <p:cNvSpPr>
            <a:spLocks noGrp="1"/>
          </p:cNvSpPr>
          <p:nvPr>
            <p:ph idx="1"/>
          </p:nvPr>
        </p:nvSpPr>
        <p:spPr/>
        <p:txBody>
          <a:bodyPr>
            <a:normAutofit/>
          </a:bodyPr>
          <a:lstStyle/>
          <a:p>
            <a:pPr marL="342900" lvl="1"/>
            <a:r>
              <a:rPr lang="en-US" dirty="0"/>
              <a:t>Add a period to the 500 if it is missing</a:t>
            </a:r>
          </a:p>
          <a:p>
            <a:pPr lvl="1"/>
            <a:r>
              <a:rPr lang="en-US" dirty="0"/>
              <a:t>Find What:  (=500  ..)(.*[^.]$)</a:t>
            </a:r>
          </a:p>
          <a:p>
            <a:pPr lvl="1"/>
            <a:r>
              <a:rPr lang="en-US" dirty="0"/>
              <a:t>Replace With:  $1$2.</a:t>
            </a:r>
          </a:p>
          <a:p>
            <a:pPr lvl="1"/>
            <a:endParaRPr lang="en-US" dirty="0"/>
          </a:p>
          <a:p>
            <a:r>
              <a:rPr lang="en-US" dirty="0"/>
              <a:t>Explanation:</a:t>
            </a:r>
          </a:p>
          <a:p>
            <a:pPr lvl="1"/>
            <a:r>
              <a:rPr lang="en-US" dirty="0"/>
              <a:t>(=500  ..)</a:t>
            </a:r>
          </a:p>
          <a:p>
            <a:pPr lvl="2"/>
            <a:r>
              <a:rPr lang="en-US" dirty="0"/>
              <a:t>Searches for the 500 field.  We leave two blanks because there are always 2 blank characters as part of the mnemonic format.  The two periods which stand for any character.  If we want to search for exact indicators, you’d place those values rather than the periods.</a:t>
            </a:r>
          </a:p>
          <a:p>
            <a:pPr lvl="1"/>
            <a:r>
              <a:rPr lang="en-US" dirty="0"/>
              <a:t>(.*[^.]$)</a:t>
            </a:r>
          </a:p>
          <a:p>
            <a:pPr lvl="2"/>
            <a:r>
              <a:rPr lang="en-US" dirty="0"/>
              <a:t>Take any characters, and match on a field where the last character in the field isn’t a period.  </a:t>
            </a:r>
          </a:p>
        </p:txBody>
      </p:sp>
    </p:spTree>
    <p:extLst>
      <p:ext uri="{BB962C8B-B14F-4D97-AF65-F5344CB8AC3E}">
        <p14:creationId xmlns:p14="http://schemas.microsoft.com/office/powerpoint/2010/main" val="1514078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2</a:t>
            </a:r>
          </a:p>
        </p:txBody>
      </p:sp>
      <p:sp>
        <p:nvSpPr>
          <p:cNvPr id="3" name="Content Placeholder 2"/>
          <p:cNvSpPr>
            <a:spLocks noGrp="1"/>
          </p:cNvSpPr>
          <p:nvPr>
            <p:ph idx="1"/>
          </p:nvPr>
        </p:nvSpPr>
        <p:spPr/>
        <p:txBody>
          <a:bodyPr>
            <a:normAutofit/>
          </a:bodyPr>
          <a:lstStyle/>
          <a:p>
            <a:r>
              <a:rPr lang="en-US" dirty="0">
                <a:effectLst/>
              </a:rPr>
              <a:t>Add online resource information to the 300 field</a:t>
            </a:r>
          </a:p>
          <a:p>
            <a:r>
              <a:rPr lang="en-US" dirty="0">
                <a:effectLst/>
              </a:rPr>
              <a:t>Example: </a:t>
            </a:r>
          </a:p>
          <a:p>
            <a:pPr lvl="1"/>
            <a:r>
              <a:rPr lang="en-US" dirty="0">
                <a:effectLst/>
              </a:rPr>
              <a:t>Change: 300  \\$a 32 p.</a:t>
            </a:r>
          </a:p>
          <a:p>
            <a:pPr lvl="1"/>
            <a:r>
              <a:rPr lang="en-US" dirty="0">
                <a:effectLst/>
              </a:rPr>
              <a:t>To: 300  \\$a1 online resource (32 p.)</a:t>
            </a:r>
          </a:p>
          <a:p>
            <a:pPr lvl="1"/>
            <a:endParaRPr lang="en-US" dirty="0"/>
          </a:p>
          <a:p>
            <a:r>
              <a:rPr lang="en-US" dirty="0"/>
              <a:t>Explanation:</a:t>
            </a:r>
          </a:p>
          <a:p>
            <a:pPr lvl="1"/>
            <a:r>
              <a:rPr lang="en-US" dirty="0"/>
              <a:t>(=500  ..)</a:t>
            </a:r>
          </a:p>
          <a:p>
            <a:pPr lvl="2"/>
            <a:r>
              <a:rPr lang="en-US" dirty="0"/>
              <a:t>Searches for the 500 field.  We leave two blanks because there are always 2 blank characters as part of the mnemonic format.  The two periods which stand for any character.  If we want to search for exact indicators, you’d place those values rather than the periods.</a:t>
            </a:r>
          </a:p>
          <a:p>
            <a:pPr lvl="1"/>
            <a:r>
              <a:rPr lang="en-US" dirty="0"/>
              <a:t>(?&lt;one&gt;\$a)([^$]*)</a:t>
            </a:r>
          </a:p>
          <a:p>
            <a:pPr lvl="2"/>
            <a:r>
              <a:rPr lang="en-US" dirty="0"/>
              <a:t>Capture the $a and then all data in the subfield until you get to the next subfield (if there is one)  </a:t>
            </a:r>
          </a:p>
        </p:txBody>
      </p:sp>
    </p:spTree>
    <p:extLst>
      <p:ext uri="{BB962C8B-B14F-4D97-AF65-F5344CB8AC3E}">
        <p14:creationId xmlns:p14="http://schemas.microsoft.com/office/powerpoint/2010/main" val="339570749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144</TotalTime>
  <Words>1274</Words>
  <Application>Microsoft Office PowerPoint</Application>
  <PresentationFormat>Widescreen</PresentationFormat>
  <Paragraphs>176</Paragraphs>
  <Slides>30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Retrospect</vt:lpstr>
      <vt:lpstr>Build your toolbox: In depth data manipulation with MarcEdit to prepare your data for the ANBD</vt:lpstr>
      <vt:lpstr>Data Files</vt:lpstr>
      <vt:lpstr>Session Themes</vt:lpstr>
      <vt:lpstr>MarcEdit Regular Expression Support</vt:lpstr>
      <vt:lpstr>Microsoft’s Regular Expression language</vt:lpstr>
      <vt:lpstr>How we use Regular Expressions in MarcEdit</vt:lpstr>
      <vt:lpstr>Examples</vt:lpstr>
      <vt:lpstr>Examples 1</vt:lpstr>
      <vt:lpstr>Examples 2</vt:lpstr>
      <vt:lpstr>Example 3</vt:lpstr>
      <vt:lpstr>lcase/ucase</vt:lpstr>
      <vt:lpstr>Example (lcase)</vt:lpstr>
      <vt:lpstr>Multi-Field Replacements</vt:lpstr>
      <vt:lpstr>Example</vt:lpstr>
      <vt:lpstr>Multi-Line Example</vt:lpstr>
      <vt:lpstr>Isolating and Manipulating Data</vt:lpstr>
      <vt:lpstr>Isolating and Manipulating Data</vt:lpstr>
      <vt:lpstr>Isolating and Manipulating Data</vt:lpstr>
      <vt:lpstr>PowerPoint Presentation</vt:lpstr>
      <vt:lpstr>Isolating and Manipulating Data</vt:lpstr>
      <vt:lpstr>MARC Conversions</vt:lpstr>
      <vt:lpstr>MarcEdit: crosswalking design</vt:lpstr>
      <vt:lpstr>MarcEdit: crosswalking design</vt:lpstr>
      <vt:lpstr>MarcEdit Crosswalking model</vt:lpstr>
      <vt:lpstr>MarcEdit: Crosswalks for everyone</vt:lpstr>
      <vt:lpstr>MarcEdit: Crosswalks for everyone</vt:lpstr>
      <vt:lpstr>MarcEdit Plugins</vt:lpstr>
      <vt:lpstr>Working With UNIMARC Data</vt:lpstr>
      <vt:lpstr>MarcEdit and SQL Data</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 your toolbox: In depth data manipulation with MarcEdit to prepare your data for the ANBD</dc:title>
  <dc:creator>Terry Reese</dc:creator>
  <cp:lastModifiedBy>Terry Reese</cp:lastModifiedBy>
  <cp:revision>9</cp:revision>
  <dcterms:created xsi:type="dcterms:W3CDTF">2017-02-20T02:47:13Z</dcterms:created>
  <dcterms:modified xsi:type="dcterms:W3CDTF">2017-02-24T02:47:31Z</dcterms:modified>
</cp:coreProperties>
</file>