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1"/>
  </p:notesMasterIdLst>
  <p:sldIdLst>
    <p:sldId id="256" r:id="rId2"/>
    <p:sldId id="257" r:id="rId3"/>
    <p:sldId id="258" r:id="rId4"/>
    <p:sldId id="314" r:id="rId5"/>
    <p:sldId id="315" r:id="rId6"/>
    <p:sldId id="316" r:id="rId7"/>
    <p:sldId id="318" r:id="rId8"/>
    <p:sldId id="319" r:id="rId9"/>
    <p:sldId id="320" r:id="rId10"/>
    <p:sldId id="304" r:id="rId11"/>
    <p:sldId id="305" r:id="rId12"/>
    <p:sldId id="306" r:id="rId13"/>
    <p:sldId id="307" r:id="rId14"/>
    <p:sldId id="308" r:id="rId15"/>
    <p:sldId id="309" r:id="rId16"/>
    <p:sldId id="310" r:id="rId17"/>
    <p:sldId id="311" r:id="rId18"/>
    <p:sldId id="312" r:id="rId19"/>
    <p:sldId id="313" r:id="rId20"/>
    <p:sldId id="328" r:id="rId21"/>
    <p:sldId id="329" r:id="rId22"/>
    <p:sldId id="330" r:id="rId23"/>
    <p:sldId id="322" r:id="rId24"/>
    <p:sldId id="323" r:id="rId25"/>
    <p:sldId id="324"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333" r:id="rId42"/>
    <p:sldId id="334" r:id="rId43"/>
    <p:sldId id="274" r:id="rId44"/>
    <p:sldId id="276" r:id="rId45"/>
    <p:sldId id="277" r:id="rId46"/>
    <p:sldId id="278" r:id="rId47"/>
    <p:sldId id="279" r:id="rId48"/>
    <p:sldId id="280" r:id="rId49"/>
    <p:sldId id="281" r:id="rId50"/>
    <p:sldId id="282" r:id="rId51"/>
    <p:sldId id="283" r:id="rId52"/>
    <p:sldId id="284" r:id="rId53"/>
    <p:sldId id="285" r:id="rId54"/>
    <p:sldId id="297" r:id="rId55"/>
    <p:sldId id="331" r:id="rId56"/>
    <p:sldId id="301" r:id="rId57"/>
    <p:sldId id="302" r:id="rId58"/>
    <p:sldId id="303" r:id="rId59"/>
    <p:sldId id="286" r:id="rId60"/>
    <p:sldId id="287" r:id="rId61"/>
    <p:sldId id="288" r:id="rId62"/>
    <p:sldId id="289" r:id="rId63"/>
    <p:sldId id="296" r:id="rId64"/>
    <p:sldId id="292" r:id="rId65"/>
    <p:sldId id="298" r:id="rId66"/>
    <p:sldId id="299" r:id="rId67"/>
    <p:sldId id="332" r:id="rId68"/>
    <p:sldId id="321" r:id="rId69"/>
    <p:sldId id="294"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4A08-FEEC-4858-84BF-DA5527162E0D}" type="datetimeFigureOut">
              <a:rPr lang="en-US" smtClean="0"/>
              <a:t>3/15/2016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FA3C1-9FF4-49F2-B5C2-34F9F3213470}" type="slidenum">
              <a:rPr lang="en-US" smtClean="0"/>
              <a:t>‹#›</a:t>
            </a:fld>
            <a:endParaRPr lang="en-US"/>
          </a:p>
        </p:txBody>
      </p:sp>
    </p:spTree>
    <p:extLst>
      <p:ext uri="{BB962C8B-B14F-4D97-AF65-F5344CB8AC3E}">
        <p14:creationId xmlns:p14="http://schemas.microsoft.com/office/powerpoint/2010/main" val="262090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2DE43-79E9-41A4-B6AB-52FB24B77D14}" type="slidenum">
              <a:rPr lang="en-US" smtClean="0"/>
              <a:t>14</a:t>
            </a:fld>
            <a:endParaRPr lang="en-US"/>
          </a:p>
        </p:txBody>
      </p:sp>
    </p:spTree>
    <p:extLst>
      <p:ext uri="{BB962C8B-B14F-4D97-AF65-F5344CB8AC3E}">
        <p14:creationId xmlns:p14="http://schemas.microsoft.com/office/powerpoint/2010/main" val="172988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3/15/2016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3/15/2016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3/15/2016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eeset@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sdn.microsoft.com/en-us/library/az24scfc(v=vs.110).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egular-expressions.info/tutorial.html" TargetMode="External"/><Relationship Id="rId2" Type="http://schemas.openxmlformats.org/officeDocument/2006/relationships/hyperlink" Target="https://msdn.microsoft.com/en-us/library/az24scfc(v=vs.110).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istserv.gmu.edu/cgi-bin/wa?SUBED1=marcedit-l&amp;A=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arcedit.reeset.net/anonymous/aar/wed/Wednesday.pptx" TargetMode="External"/><Relationship Id="rId2" Type="http://schemas.openxmlformats.org/officeDocument/2006/relationships/hyperlink" Target="http://marcedit.reeset.net/anonymous/aar/wed/data.zi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Real-world</a:t>
            </a:r>
            <a:r>
              <a:rPr lang="en-US" sz="5400" dirty="0"/>
              <a:t> data editing with MarcEdit</a:t>
            </a:r>
            <a:endParaRPr lang="en-US" dirty="0"/>
          </a:p>
        </p:txBody>
      </p:sp>
      <p:sp>
        <p:nvSpPr>
          <p:cNvPr id="3" name="Subtitle 2"/>
          <p:cNvSpPr>
            <a:spLocks noGrp="1"/>
          </p:cNvSpPr>
          <p:nvPr>
            <p:ph type="subTitle" idx="1"/>
          </p:nvPr>
        </p:nvSpPr>
        <p:spPr/>
        <p:txBody>
          <a:bodyPr/>
          <a:lstStyle/>
          <a:p>
            <a:r>
              <a:rPr lang="en-US" dirty="0"/>
              <a:t>Terry Reese; </a:t>
            </a:r>
            <a:r>
              <a:rPr lang="en-US" dirty="0">
                <a:hlinkClick r:id="rId2"/>
              </a:rPr>
              <a:t>reeset@gmail.com</a:t>
            </a:r>
            <a:r>
              <a:rPr lang="en-US" dirty="0"/>
              <a:t> </a:t>
            </a:r>
          </a:p>
        </p:txBody>
      </p:sp>
    </p:spTree>
    <p:extLst>
      <p:ext uri="{BB962C8B-B14F-4D97-AF65-F5344CB8AC3E}">
        <p14:creationId xmlns:p14="http://schemas.microsoft.com/office/powerpoint/2010/main" val="201561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MarcEdit Regular Expression Support</a:t>
            </a:r>
          </a:p>
        </p:txBody>
      </p:sp>
      <p:sp>
        <p:nvSpPr>
          <p:cNvPr id="3" name="Content Placeholder 2"/>
          <p:cNvSpPr>
            <a:spLocks noGrp="1"/>
          </p:cNvSpPr>
          <p:nvPr>
            <p:ph idx="1"/>
          </p:nvPr>
        </p:nvSpPr>
        <p:spPr/>
        <p:txBody>
          <a:bodyPr>
            <a:normAutofit/>
          </a:bodyPr>
          <a:lstStyle/>
          <a:p>
            <a:r>
              <a:rPr lang="en-US" dirty="0"/>
              <a:t>When processing regular expressions with MarcEdit, MarcEdit makes entire fields or subfields available for processing</a:t>
            </a:r>
          </a:p>
          <a:p>
            <a:pPr lvl="1"/>
            <a:r>
              <a:rPr lang="en-US" dirty="0"/>
              <a:t>i.e., when processing a delete field function – all data from =[field number] are part of the field that can be queried.</a:t>
            </a:r>
          </a:p>
          <a:p>
            <a:r>
              <a:rPr lang="en-US" dirty="0" err="1"/>
              <a:t>MarcEdit’s</a:t>
            </a:r>
            <a:r>
              <a:rPr lang="en-US" dirty="0"/>
              <a:t> regular expression by default deals with one field at a time (i.e., regular expressions do not allow you to find data across fields by default)</a:t>
            </a:r>
          </a:p>
          <a:p>
            <a:endParaRPr lang="en-US" dirty="0"/>
          </a:p>
          <a:p>
            <a:r>
              <a:rPr lang="en-US" dirty="0" err="1"/>
              <a:t>MarcEdit’s</a:t>
            </a:r>
            <a:r>
              <a:rPr lang="en-US" dirty="0"/>
              <a:t> Regular Expression Support Pre-5.x was a custom regular expression engine.  </a:t>
            </a:r>
          </a:p>
          <a:p>
            <a:r>
              <a:rPr lang="en-US" dirty="0" err="1"/>
              <a:t>MarcEdit’s</a:t>
            </a:r>
            <a:r>
              <a:rPr lang="en-US" dirty="0"/>
              <a:t> Regular Expression Support 5.x+ is defined by Microsoft .NET’s Regular Expression object</a:t>
            </a:r>
          </a:p>
          <a:p>
            <a:pPr lvl="1"/>
            <a:r>
              <a:rPr lang="en-US" dirty="0"/>
              <a:t>This object uses a syntax that looks  Perl-like, but has some differences.</a:t>
            </a:r>
          </a:p>
          <a:p>
            <a:pPr lvl="1"/>
            <a:endParaRPr lang="en-US" dirty="0"/>
          </a:p>
        </p:txBody>
      </p:sp>
    </p:spTree>
    <p:extLst>
      <p:ext uri="{BB962C8B-B14F-4D97-AF65-F5344CB8AC3E}">
        <p14:creationId xmlns:p14="http://schemas.microsoft.com/office/powerpoint/2010/main" val="133414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MarcEdit Regular Expression Support</a:t>
            </a:r>
          </a:p>
        </p:txBody>
      </p:sp>
      <p:sp>
        <p:nvSpPr>
          <p:cNvPr id="3" name="Content Placeholder 2"/>
          <p:cNvSpPr>
            <a:spLocks noGrp="1"/>
          </p:cNvSpPr>
          <p:nvPr>
            <p:ph idx="1"/>
          </p:nvPr>
        </p:nvSpPr>
        <p:spPr/>
        <p:txBody>
          <a:bodyPr/>
          <a:lstStyle/>
          <a:p>
            <a:r>
              <a:rPr lang="en-US" dirty="0"/>
              <a:t>When working with regular expressions with the Replace Function, MarcEdit will remember the last 10 replacements.  This should help with trial and error.</a:t>
            </a:r>
          </a:p>
          <a:p>
            <a:endParaRPr lang="en-US" dirty="0"/>
          </a:p>
          <a:p>
            <a:r>
              <a:rPr lang="en-US" dirty="0"/>
              <a:t>When dealing with Regular Expressions or any global replacements, MarcEdit has a Special Undo function that will undo your last global update.</a:t>
            </a:r>
          </a:p>
        </p:txBody>
      </p:sp>
    </p:spTree>
    <p:extLst>
      <p:ext uri="{BB962C8B-B14F-4D97-AF65-F5344CB8AC3E}">
        <p14:creationId xmlns:p14="http://schemas.microsoft.com/office/powerpoint/2010/main" val="272129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Microsoft’s Regular Expression language</a:t>
            </a:r>
          </a:p>
        </p:txBody>
      </p:sp>
      <p:sp>
        <p:nvSpPr>
          <p:cNvPr id="3" name="Content Placeholder 2"/>
          <p:cNvSpPr>
            <a:spLocks noGrp="1"/>
          </p:cNvSpPr>
          <p:nvPr>
            <p:ph idx="1"/>
          </p:nvPr>
        </p:nvSpPr>
        <p:spPr/>
        <p:txBody>
          <a:bodyPr/>
          <a:lstStyle/>
          <a:p>
            <a:r>
              <a:rPr lang="en-US" dirty="0"/>
              <a:t>Concepts:</a:t>
            </a:r>
          </a:p>
          <a:p>
            <a:pPr lvl="1"/>
            <a:r>
              <a:rPr lang="en-US" dirty="0"/>
              <a:t>Character escapes</a:t>
            </a:r>
          </a:p>
          <a:p>
            <a:pPr lvl="1"/>
            <a:r>
              <a:rPr lang="en-US" dirty="0"/>
              <a:t>Anchors</a:t>
            </a:r>
          </a:p>
          <a:p>
            <a:pPr lvl="1"/>
            <a:r>
              <a:rPr lang="en-US" dirty="0"/>
              <a:t>Character classes</a:t>
            </a:r>
          </a:p>
          <a:p>
            <a:pPr lvl="1"/>
            <a:r>
              <a:rPr lang="en-US" dirty="0"/>
              <a:t>Grouping</a:t>
            </a:r>
          </a:p>
          <a:p>
            <a:pPr lvl="1"/>
            <a:r>
              <a:rPr lang="en-US" dirty="0"/>
              <a:t>Qualifiers</a:t>
            </a:r>
          </a:p>
          <a:p>
            <a:pPr lvl="1"/>
            <a:r>
              <a:rPr lang="en-US" dirty="0"/>
              <a:t>Substitutions</a:t>
            </a:r>
          </a:p>
          <a:p>
            <a:pPr lvl="1"/>
            <a:endParaRPr lang="en-US" dirty="0"/>
          </a:p>
          <a:p>
            <a:r>
              <a:rPr lang="en-US" dirty="0"/>
              <a:t>Let’s open Regular Expression Language - Quick Reference.html or </a:t>
            </a:r>
            <a:r>
              <a:rPr lang="en-US" dirty="0">
                <a:hlinkClick r:id="rId2"/>
              </a:rPr>
              <a:t>https://msdn.microsoft.com/en-us/library/az24scfc(v=vs.110).aspx</a:t>
            </a:r>
            <a:r>
              <a:rPr lang="en-US" dirty="0"/>
              <a:t> </a:t>
            </a:r>
          </a:p>
        </p:txBody>
      </p:sp>
    </p:spTree>
    <p:extLst>
      <p:ext uri="{BB962C8B-B14F-4D97-AF65-F5344CB8AC3E}">
        <p14:creationId xmlns:p14="http://schemas.microsoft.com/office/powerpoint/2010/main" val="275705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we use Regular Expressions in MarcEdit</a:t>
            </a:r>
          </a:p>
        </p:txBody>
      </p:sp>
      <p:sp>
        <p:nvSpPr>
          <p:cNvPr id="3" name="Content Placeholder 2"/>
          <p:cNvSpPr>
            <a:spLocks noGrp="1"/>
          </p:cNvSpPr>
          <p:nvPr>
            <p:ph idx="1"/>
          </p:nvPr>
        </p:nvSpPr>
        <p:spPr/>
        <p:txBody>
          <a:bodyPr/>
          <a:lstStyle/>
          <a:p>
            <a:r>
              <a:rPr lang="en-US" dirty="0"/>
              <a:t>Your most important parts of the regular expression language are:</a:t>
            </a:r>
          </a:p>
          <a:p>
            <a:pPr marL="608648" lvl="1" indent="-257175">
              <a:buFont typeface="+mj-lt"/>
              <a:buAutoNum type="arabicPeriod"/>
            </a:pPr>
            <a:r>
              <a:rPr lang="en-US" dirty="0"/>
              <a:t>Character escapes: \d\r\n\$\x##</a:t>
            </a:r>
          </a:p>
          <a:p>
            <a:pPr marL="608648" lvl="1" indent="-257175">
              <a:buFont typeface="+mj-lt"/>
              <a:buAutoNum type="arabicPeriod"/>
            </a:pPr>
            <a:r>
              <a:rPr lang="en-US" dirty="0"/>
              <a:t>Character Classes [] &amp; [^]</a:t>
            </a:r>
          </a:p>
          <a:p>
            <a:pPr marL="608648" lvl="1" indent="-257175">
              <a:buFont typeface="+mj-lt"/>
              <a:buAutoNum type="arabicPeriod"/>
            </a:pPr>
            <a:r>
              <a:rPr lang="en-US" dirty="0"/>
              <a:t>Grouping Elements ()</a:t>
            </a:r>
          </a:p>
          <a:p>
            <a:pPr marL="608648" lvl="1" indent="-257175">
              <a:buFont typeface="+mj-lt"/>
              <a:buAutoNum type="arabicPeriod"/>
            </a:pPr>
            <a:r>
              <a:rPr lang="en-US" dirty="0"/>
              <a:t>Anchors: ^$</a:t>
            </a:r>
          </a:p>
          <a:p>
            <a:pPr marL="608648" lvl="1" indent="-257175">
              <a:buFont typeface="+mj-lt"/>
              <a:buAutoNum type="arabicPeriod"/>
            </a:pPr>
            <a:r>
              <a:rPr lang="en-US" dirty="0"/>
              <a:t>Quantifiers:  *?+{#}</a:t>
            </a:r>
          </a:p>
          <a:p>
            <a:pPr marL="608648" lvl="1" indent="-257175">
              <a:buFont typeface="+mj-lt"/>
              <a:buAutoNum type="arabicPeriod"/>
            </a:pPr>
            <a:r>
              <a:rPr lang="en-US" dirty="0"/>
              <a:t>Substitutions: $#</a:t>
            </a:r>
          </a:p>
        </p:txBody>
      </p:sp>
    </p:spTree>
    <p:extLst>
      <p:ext uri="{BB962C8B-B14F-4D97-AF65-F5344CB8AC3E}">
        <p14:creationId xmlns:p14="http://schemas.microsoft.com/office/powerpoint/2010/main" val="373254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Looking at example.txt using the replace function:</a:t>
            </a:r>
          </a:p>
          <a:p>
            <a:pPr lvl="2"/>
            <a:endParaRPr lang="en-US" dirty="0"/>
          </a:p>
          <a:p>
            <a:pPr lvl="1"/>
            <a:r>
              <a:rPr lang="en-US" dirty="0"/>
              <a:t>Add a period to the 500 if it is missing</a:t>
            </a:r>
          </a:p>
          <a:p>
            <a:pPr lvl="1"/>
            <a:endParaRPr lang="en-US" dirty="0"/>
          </a:p>
          <a:p>
            <a:pPr lvl="1"/>
            <a:r>
              <a:rPr lang="en-US" dirty="0"/>
              <a:t>Add a $h of cartographic resources between the $a and $c .</a:t>
            </a:r>
          </a:p>
          <a:p>
            <a:pPr marL="351473" lvl="1" indent="0">
              <a:buNone/>
            </a:pPr>
            <a:endParaRPr lang="en-US" dirty="0"/>
          </a:p>
          <a:p>
            <a:pPr lvl="1"/>
            <a:r>
              <a:rPr lang="en-US" dirty="0"/>
              <a:t>Split the 856 into two fields, breaking on the $u.</a:t>
            </a:r>
          </a:p>
        </p:txBody>
      </p:sp>
    </p:spTree>
    <p:extLst>
      <p:ext uri="{BB962C8B-B14F-4D97-AF65-F5344CB8AC3E}">
        <p14:creationId xmlns:p14="http://schemas.microsoft.com/office/powerpoint/2010/main" val="363341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1</a:t>
            </a:r>
          </a:p>
        </p:txBody>
      </p:sp>
      <p:sp>
        <p:nvSpPr>
          <p:cNvPr id="3" name="Content Placeholder 2"/>
          <p:cNvSpPr>
            <a:spLocks noGrp="1"/>
          </p:cNvSpPr>
          <p:nvPr>
            <p:ph idx="1"/>
          </p:nvPr>
        </p:nvSpPr>
        <p:spPr/>
        <p:txBody>
          <a:bodyPr/>
          <a:lstStyle/>
          <a:p>
            <a:pPr marL="257175" lvl="1"/>
            <a:r>
              <a:rPr lang="en-US" dirty="0"/>
              <a:t>Add a period to the 500 if it is missing</a:t>
            </a:r>
          </a:p>
          <a:p>
            <a:pPr lvl="1"/>
            <a:r>
              <a:rPr lang="en-US" dirty="0"/>
              <a:t>Find What:  (=500  ..)(.*[^.]$)</a:t>
            </a:r>
          </a:p>
          <a:p>
            <a:pPr lvl="1"/>
            <a:r>
              <a:rPr lang="en-US" dirty="0"/>
              <a:t>Replace With:  $1$2.</a:t>
            </a:r>
          </a:p>
          <a:p>
            <a:pPr lvl="1"/>
            <a:endParaRPr lang="en-US" dirty="0"/>
          </a:p>
          <a:p>
            <a:r>
              <a:rPr lang="en-US" dirty="0"/>
              <a:t>Explanation:</a:t>
            </a:r>
          </a:p>
          <a:p>
            <a:pPr lvl="1"/>
            <a:r>
              <a:rPr lang="en-US" dirty="0"/>
              <a:t>(=500  ..)</a:t>
            </a:r>
          </a:p>
          <a:p>
            <a:pPr lvl="2"/>
            <a:r>
              <a:rPr lang="en-US" dirty="0"/>
              <a:t>Searches for the 500 field.  We leave two blanks because there are always 2 blank characters as part of the mnemonic format.  The two periods which stand for any character.  If we want to search for exact indicators, you’d place those values rather than the periods.</a:t>
            </a:r>
          </a:p>
          <a:p>
            <a:pPr lvl="1"/>
            <a:r>
              <a:rPr lang="en-US" dirty="0"/>
              <a:t>(.*[^.]$)</a:t>
            </a:r>
          </a:p>
          <a:p>
            <a:pPr lvl="2"/>
            <a:r>
              <a:rPr lang="en-US" dirty="0"/>
              <a:t>Take any characters, and match on a field where the last character in the field isn’t a period.  </a:t>
            </a:r>
          </a:p>
        </p:txBody>
      </p:sp>
    </p:spTree>
    <p:extLst>
      <p:ext uri="{BB962C8B-B14F-4D97-AF65-F5344CB8AC3E}">
        <p14:creationId xmlns:p14="http://schemas.microsoft.com/office/powerpoint/2010/main" val="34791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1210114" y="1990581"/>
            <a:ext cx="8435048" cy="2914649"/>
          </a:xfrm>
        </p:spPr>
        <p:txBody>
          <a:bodyPr>
            <a:normAutofit fontScale="85000" lnSpcReduction="20000"/>
          </a:bodyPr>
          <a:lstStyle/>
          <a:p>
            <a:pPr marL="257175" lvl="1"/>
            <a:r>
              <a:rPr lang="en-US" dirty="0"/>
              <a:t>Add a $h of cartographic resources between the $a and $c .</a:t>
            </a:r>
          </a:p>
          <a:p>
            <a:endParaRPr lang="en-US" dirty="0"/>
          </a:p>
          <a:p>
            <a:r>
              <a:rPr lang="en-US" dirty="0"/>
              <a:t>Find What:  (=245.{4})(\$a.*)(/.*) </a:t>
            </a:r>
          </a:p>
          <a:p>
            <a:pPr lvl="1"/>
            <a:r>
              <a:rPr lang="en-US" dirty="0"/>
              <a:t>(=245.{4})</a:t>
            </a:r>
          </a:p>
          <a:p>
            <a:pPr lvl="2"/>
            <a:r>
              <a:rPr lang="en-US" dirty="0"/>
              <a:t>Match the 245 field with any value in the next 4 characters being valid.</a:t>
            </a:r>
          </a:p>
          <a:p>
            <a:pPr lvl="1"/>
            <a:r>
              <a:rPr lang="en-US" dirty="0"/>
              <a:t>(\$a.*)</a:t>
            </a:r>
          </a:p>
          <a:p>
            <a:pPr lvl="2"/>
            <a:r>
              <a:rPr lang="en-US" dirty="0"/>
              <a:t>Select everything within the subfield a</a:t>
            </a:r>
          </a:p>
          <a:p>
            <a:pPr lvl="1"/>
            <a:r>
              <a:rPr lang="en-US" dirty="0"/>
              <a:t>(/\$c.*)</a:t>
            </a:r>
          </a:p>
          <a:p>
            <a:pPr lvl="2"/>
            <a:r>
              <a:rPr lang="en-US" dirty="0"/>
              <a:t>Select the / value and the subfield c (and other data)</a:t>
            </a:r>
          </a:p>
          <a:p>
            <a:pPr lvl="2"/>
            <a:endParaRPr lang="en-US" dirty="0"/>
          </a:p>
          <a:p>
            <a:r>
              <a:rPr lang="en-US" dirty="0"/>
              <a:t>Replace With: $1$2$$h[cartographic resource] $3</a:t>
            </a:r>
          </a:p>
        </p:txBody>
      </p:sp>
    </p:spTree>
    <p:extLst>
      <p:ext uri="{BB962C8B-B14F-4D97-AF65-F5344CB8AC3E}">
        <p14:creationId xmlns:p14="http://schemas.microsoft.com/office/powerpoint/2010/main" val="349774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Split the 856 into two fields, breaking on the $u.</a:t>
            </a:r>
          </a:p>
          <a:p>
            <a:pPr lvl="1"/>
            <a:r>
              <a:rPr lang="en-US" dirty="0"/>
              <a:t>Find What:  (=856.{4})(\$u.*[^$])(\$u.*)</a:t>
            </a:r>
          </a:p>
          <a:p>
            <a:pPr lvl="2"/>
            <a:r>
              <a:rPr lang="en-US" dirty="0"/>
              <a:t>(=856.{4}) </a:t>
            </a:r>
          </a:p>
          <a:p>
            <a:pPr lvl="3"/>
            <a:r>
              <a:rPr lang="en-US" dirty="0"/>
              <a:t>Matches the 856 field</a:t>
            </a:r>
          </a:p>
          <a:p>
            <a:pPr lvl="2"/>
            <a:r>
              <a:rPr lang="en-US" dirty="0"/>
              <a:t>(\$u.*[^$])</a:t>
            </a:r>
          </a:p>
          <a:p>
            <a:pPr lvl="3"/>
            <a:r>
              <a:rPr lang="en-US" dirty="0"/>
              <a:t>Match $u, but stop at the end of the subfield</a:t>
            </a:r>
          </a:p>
          <a:p>
            <a:pPr lvl="2"/>
            <a:r>
              <a:rPr lang="en-US" dirty="0"/>
              <a:t>(\$u.*)</a:t>
            </a:r>
          </a:p>
          <a:p>
            <a:pPr lvl="3"/>
            <a:r>
              <a:rPr lang="en-US" dirty="0"/>
              <a:t>Match reminder of field</a:t>
            </a:r>
          </a:p>
          <a:p>
            <a:pPr lvl="1"/>
            <a:r>
              <a:rPr lang="en-US" dirty="0"/>
              <a:t>Replace With:  $1$2\n=856  41$3</a:t>
            </a:r>
          </a:p>
          <a:p>
            <a:pPr marL="51435" indent="0">
              <a:buNone/>
            </a:pPr>
            <a:endParaRPr lang="en-US" dirty="0"/>
          </a:p>
        </p:txBody>
      </p:sp>
    </p:spTree>
    <p:extLst>
      <p:ext uri="{BB962C8B-B14F-4D97-AF65-F5344CB8AC3E}">
        <p14:creationId xmlns:p14="http://schemas.microsoft.com/office/powerpoint/2010/main" val="415231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More about regular expressions</a:t>
            </a:r>
          </a:p>
        </p:txBody>
      </p:sp>
      <p:sp>
        <p:nvSpPr>
          <p:cNvPr id="3" name="Content Placeholder 2"/>
          <p:cNvSpPr>
            <a:spLocks noGrp="1"/>
          </p:cNvSpPr>
          <p:nvPr>
            <p:ph idx="1"/>
          </p:nvPr>
        </p:nvSpPr>
        <p:spPr/>
        <p:txBody>
          <a:bodyPr/>
          <a:lstStyle/>
          <a:p>
            <a:r>
              <a:rPr lang="en-US" dirty="0"/>
              <a:t>We are going to look at examples that are going to include regular expressions.  Nearly all of </a:t>
            </a:r>
            <a:r>
              <a:rPr lang="en-US" dirty="0" err="1"/>
              <a:t>MarcEdit’s</a:t>
            </a:r>
            <a:r>
              <a:rPr lang="en-US" dirty="0"/>
              <a:t> edit functions support regular expressions – giving users an incredible amount of control over their own data. </a:t>
            </a:r>
          </a:p>
          <a:p>
            <a:r>
              <a:rPr lang="en-US" dirty="0"/>
              <a:t>Learning Regular Expressions for use in MarcEdit:</a:t>
            </a:r>
          </a:p>
          <a:p>
            <a:pPr marL="749808" lvl="1" indent="-457200">
              <a:buFont typeface="+mj-lt"/>
              <a:buAutoNum type="arabicPeriod"/>
            </a:pPr>
            <a:r>
              <a:rPr lang="en-US" dirty="0"/>
              <a:t>.NET Regular Expression Quick Reference: </a:t>
            </a:r>
            <a:r>
              <a:rPr lang="en-US" dirty="0">
                <a:hlinkClick r:id="rId2"/>
              </a:rPr>
              <a:t>https://msdn.microsoft.com/en-us/library/az24scfc(v=vs.110).aspx</a:t>
            </a:r>
            <a:endParaRPr lang="en-US" dirty="0"/>
          </a:p>
          <a:p>
            <a:pPr marL="749808" lvl="1" indent="-457200">
              <a:buFont typeface="+mj-lt"/>
              <a:buAutoNum type="arabicPeriod"/>
            </a:pPr>
            <a:r>
              <a:rPr lang="en-US" dirty="0"/>
              <a:t>Regular Expression Tutorial (general </a:t>
            </a:r>
            <a:r>
              <a:rPr lang="en-US" dirty="0" err="1"/>
              <a:t>RegEx</a:t>
            </a:r>
            <a:r>
              <a:rPr lang="en-US" dirty="0"/>
              <a:t>, not .NET specific): </a:t>
            </a:r>
            <a:r>
              <a:rPr lang="en-US" dirty="0">
                <a:hlinkClick r:id="rId3"/>
              </a:rPr>
              <a:t>http://www.regular-expressions.info/tutorial.html</a:t>
            </a:r>
            <a:endParaRPr lang="en-US" dirty="0"/>
          </a:p>
          <a:p>
            <a:pPr marL="749808" lvl="1" indent="-457200">
              <a:buFont typeface="+mj-lt"/>
              <a:buAutoNum type="arabicPeriod"/>
            </a:pPr>
            <a:r>
              <a:rPr lang="en-US" dirty="0"/>
              <a:t>30 Minute </a:t>
            </a:r>
            <a:r>
              <a:rPr lang="en-US" dirty="0" err="1"/>
              <a:t>RegEx</a:t>
            </a:r>
            <a:r>
              <a:rPr lang="en-US" dirty="0"/>
              <a:t> Tutorial (.NET Specific): http://www.codeproject.com/Articles/9099/The-Minute-Regex-Tutorial</a:t>
            </a:r>
          </a:p>
          <a:p>
            <a:pPr marL="292608" lvl="1" indent="0">
              <a:buNone/>
            </a:pPr>
            <a:endParaRPr lang="en-US" dirty="0"/>
          </a:p>
          <a:p>
            <a:pPr marL="0" indent="0">
              <a:buNone/>
            </a:pPr>
            <a:endParaRPr lang="en-US" dirty="0"/>
          </a:p>
        </p:txBody>
      </p:sp>
    </p:spTree>
    <p:extLst>
      <p:ext uri="{BB962C8B-B14F-4D97-AF65-F5344CB8AC3E}">
        <p14:creationId xmlns:p14="http://schemas.microsoft.com/office/powerpoint/2010/main" val="147818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Regular Expressions</a:t>
            </a:r>
          </a:p>
        </p:txBody>
      </p:sp>
      <p:sp>
        <p:nvSpPr>
          <p:cNvPr id="3" name="Content Placeholder 2"/>
          <p:cNvSpPr>
            <a:spLocks noGrp="1"/>
          </p:cNvSpPr>
          <p:nvPr>
            <p:ph idx="1"/>
          </p:nvPr>
        </p:nvSpPr>
        <p:spPr/>
        <p:txBody>
          <a:bodyPr/>
          <a:lstStyle/>
          <a:p>
            <a:r>
              <a:rPr lang="en-US" dirty="0"/>
              <a:t>For those starting out – the best way to learn regular expression processing is to do it, and to ask questions while trying.</a:t>
            </a:r>
          </a:p>
          <a:p>
            <a:r>
              <a:rPr lang="en-US" dirty="0"/>
              <a:t>The MarcEdit Listserv is home to a number of talented regular expression wizards.  As you work through expressions that may help you manipulate your data – I would encourage you to utilize the </a:t>
            </a:r>
            <a:r>
              <a:rPr lang="en-US" dirty="0" err="1"/>
              <a:t>ListServ</a:t>
            </a:r>
            <a:r>
              <a:rPr lang="en-US" dirty="0"/>
              <a:t>.  </a:t>
            </a:r>
            <a:br>
              <a:rPr lang="en-US" dirty="0"/>
            </a:br>
            <a:endParaRPr lang="en-US" dirty="0"/>
          </a:p>
          <a:p>
            <a:pPr lvl="1">
              <a:buFont typeface="Wingdings" panose="05000000000000000000" pitchFamily="2" charset="2"/>
              <a:buChar char="q"/>
            </a:pPr>
            <a:r>
              <a:rPr lang="en-US" dirty="0"/>
              <a:t> </a:t>
            </a:r>
            <a:r>
              <a:rPr lang="en-US" dirty="0" err="1"/>
              <a:t>ListServ</a:t>
            </a:r>
            <a:r>
              <a:rPr lang="en-US" dirty="0"/>
              <a:t> is found at: </a:t>
            </a:r>
            <a:r>
              <a:rPr lang="en-US" dirty="0">
                <a:hlinkClick r:id="rId2"/>
              </a:rPr>
              <a:t>https://listserv.gmu.edu/cgi-bin/wa?SUBED1=marcedit-l&amp;A=1</a:t>
            </a:r>
            <a:r>
              <a:rPr lang="en-US" dirty="0"/>
              <a:t> </a:t>
            </a:r>
          </a:p>
          <a:p>
            <a:pPr marL="292608" lvl="1" indent="0">
              <a:buNone/>
            </a:pPr>
            <a:endParaRPr lang="en-US" dirty="0"/>
          </a:p>
          <a:p>
            <a:pPr marL="0" indent="0">
              <a:buNone/>
            </a:pPr>
            <a:endParaRPr lang="en-US" dirty="0"/>
          </a:p>
        </p:txBody>
      </p:sp>
    </p:spTree>
    <p:extLst>
      <p:ext uri="{BB962C8B-B14F-4D97-AF65-F5344CB8AC3E}">
        <p14:creationId xmlns:p14="http://schemas.microsoft.com/office/powerpoint/2010/main" val="404332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Questions</a:t>
            </a:r>
          </a:p>
        </p:txBody>
      </p:sp>
      <p:sp>
        <p:nvSpPr>
          <p:cNvPr id="3" name="Content Placeholder 2"/>
          <p:cNvSpPr>
            <a:spLocks noGrp="1"/>
          </p:cNvSpPr>
          <p:nvPr>
            <p:ph idx="1"/>
          </p:nvPr>
        </p:nvSpPr>
        <p:spPr/>
        <p:txBody>
          <a:bodyPr/>
          <a:lstStyle/>
          <a:p>
            <a:r>
              <a:rPr lang="en-US" dirty="0"/>
              <a:t>In this session, I’m hoping to:</a:t>
            </a:r>
          </a:p>
          <a:p>
            <a:pPr marL="749808" lvl="1" indent="-457200">
              <a:buFont typeface="+mj-lt"/>
              <a:buAutoNum type="arabicPeriod"/>
            </a:pPr>
            <a:r>
              <a:rPr lang="en-US" dirty="0"/>
              <a:t>Demonstrate specific aspects of the Application utilizing real-data</a:t>
            </a:r>
          </a:p>
          <a:p>
            <a:pPr marL="749808" lvl="1" indent="-457200">
              <a:buFont typeface="+mj-lt"/>
              <a:buAutoNum type="arabicPeriod"/>
            </a:pPr>
            <a:r>
              <a:rPr lang="en-US" dirty="0"/>
              <a:t>Provide some targeted demonstration and application of new editing functionality</a:t>
            </a:r>
          </a:p>
          <a:p>
            <a:pPr marL="749808" lvl="1" indent="-457200">
              <a:buFont typeface="+mj-lt"/>
              <a:buAutoNum type="arabicPeriod"/>
            </a:pPr>
            <a:r>
              <a:rPr lang="en-US" dirty="0"/>
              <a:t>Demonstrate editing techniques within the </a:t>
            </a:r>
            <a:r>
              <a:rPr lang="en-US" dirty="0" err="1"/>
              <a:t>MarcEditor</a:t>
            </a:r>
            <a:endParaRPr lang="en-US" dirty="0"/>
          </a:p>
          <a:p>
            <a:pPr marL="749808" lvl="1" indent="-457200">
              <a:buFont typeface="+mj-lt"/>
              <a:buAutoNum type="arabicPeriod"/>
            </a:pPr>
            <a:r>
              <a:rPr lang="en-US" dirty="0"/>
              <a:t>Provide an opportunity to ask new questions.</a:t>
            </a:r>
          </a:p>
          <a:p>
            <a:pPr marL="292608" lvl="1" indent="0">
              <a:buNone/>
            </a:pPr>
            <a:endParaRPr lang="en-US" dirty="0"/>
          </a:p>
          <a:p>
            <a:pPr marL="0" indent="0">
              <a:buNone/>
            </a:pPr>
            <a:endParaRPr lang="en-US" dirty="0"/>
          </a:p>
        </p:txBody>
      </p:sp>
    </p:spTree>
    <p:extLst>
      <p:ext uri="{BB962C8B-B14F-4D97-AF65-F5344CB8AC3E}">
        <p14:creationId xmlns:p14="http://schemas.microsoft.com/office/powerpoint/2010/main" val="296465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MARC Character Conversions</a:t>
            </a:r>
          </a:p>
        </p:txBody>
      </p:sp>
      <p:sp>
        <p:nvSpPr>
          <p:cNvPr id="4" name="Content Placeholder 3"/>
          <p:cNvSpPr>
            <a:spLocks noGrp="1"/>
          </p:cNvSpPr>
          <p:nvPr>
            <p:ph sz="quarter" idx="1"/>
          </p:nvPr>
        </p:nvSpPr>
        <p:spPr>
          <a:xfrm>
            <a:off x="1240016" y="1946031"/>
            <a:ext cx="3390599" cy="4114800"/>
          </a:xfrm>
        </p:spPr>
        <p:txBody>
          <a:bodyPr>
            <a:normAutofit/>
          </a:bodyPr>
          <a:lstStyle/>
          <a:p>
            <a:r>
              <a:rPr lang="en-US" dirty="0"/>
              <a:t>Supports moving between any known Windows </a:t>
            </a:r>
            <a:r>
              <a:rPr lang="en-US" dirty="0" err="1"/>
              <a:t>Characterset</a:t>
            </a:r>
            <a:r>
              <a:rPr lang="en-US" dirty="0"/>
              <a:t> and MARC8.</a:t>
            </a:r>
          </a:p>
          <a:p>
            <a:r>
              <a:rPr lang="en-US" dirty="0"/>
              <a:t>Can be run from the Breaker/Maker – or as its own standalone utility</a:t>
            </a:r>
          </a:p>
        </p:txBody>
      </p:sp>
      <p:pic>
        <p:nvPicPr>
          <p:cNvPr id="306177" name="Picture 1"/>
          <p:cNvPicPr>
            <a:picLocks noChangeAspect="1" noChangeArrowheads="1"/>
          </p:cNvPicPr>
          <p:nvPr/>
        </p:nvPicPr>
        <p:blipFill>
          <a:blip r:embed="rId2" cstate="print"/>
          <a:srcRect/>
          <a:stretch>
            <a:fillRect/>
          </a:stretch>
        </p:blipFill>
        <p:spPr bwMode="auto">
          <a:xfrm>
            <a:off x="5855678" y="1946031"/>
            <a:ext cx="4000199" cy="2190750"/>
          </a:xfrm>
          <a:prstGeom prst="rect">
            <a:avLst/>
          </a:prstGeom>
          <a:noFill/>
          <a:ln w="9525">
            <a:noFill/>
            <a:miter lim="800000"/>
            <a:headEnd/>
            <a:tailEnd/>
          </a:ln>
          <a:effectLst/>
        </p:spPr>
      </p:pic>
    </p:spTree>
    <p:extLst>
      <p:ext uri="{BB962C8B-B14F-4D97-AF65-F5344CB8AC3E}">
        <p14:creationId xmlns:p14="http://schemas.microsoft.com/office/powerpoint/2010/main" val="93809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AutoDetect </a:t>
            </a:r>
            <a:r>
              <a:rPr lang="en-US" dirty="0" err="1"/>
              <a:t>Characterset</a:t>
            </a:r>
            <a:endParaRPr lang="en-US" dirty="0"/>
          </a:p>
        </p:txBody>
      </p:sp>
      <p:sp>
        <p:nvSpPr>
          <p:cNvPr id="4" name="Content Placeholder 3"/>
          <p:cNvSpPr>
            <a:spLocks noGrp="1"/>
          </p:cNvSpPr>
          <p:nvPr>
            <p:ph sz="quarter" idx="1"/>
          </p:nvPr>
        </p:nvSpPr>
        <p:spPr>
          <a:xfrm>
            <a:off x="1240016" y="1946031"/>
            <a:ext cx="3390599" cy="4114800"/>
          </a:xfrm>
        </p:spPr>
        <p:txBody>
          <a:bodyPr>
            <a:normAutofit/>
          </a:bodyPr>
          <a:lstStyle/>
          <a:p>
            <a:r>
              <a:rPr lang="en-US" dirty="0"/>
              <a:t>Uses a </a:t>
            </a:r>
            <a:r>
              <a:rPr lang="en-US" dirty="0" err="1"/>
              <a:t>heuristical</a:t>
            </a:r>
            <a:r>
              <a:rPr lang="en-US" dirty="0"/>
              <a:t> process to determine </a:t>
            </a:r>
            <a:r>
              <a:rPr lang="en-US" dirty="0" err="1"/>
              <a:t>characterset</a:t>
            </a:r>
            <a:endParaRPr lang="en-US" dirty="0"/>
          </a:p>
          <a:p>
            <a:endParaRPr lang="en-US" dirty="0"/>
          </a:p>
          <a:p>
            <a:r>
              <a:rPr lang="en-US" dirty="0"/>
              <a:t>Not exact – but helps to provide an estimated guess in relation to </a:t>
            </a:r>
            <a:r>
              <a:rPr lang="en-US" dirty="0" err="1"/>
              <a:t>characterset</a:t>
            </a:r>
            <a:endParaRPr lang="en-US" dirty="0"/>
          </a:p>
        </p:txBody>
      </p:sp>
      <p:pic>
        <p:nvPicPr>
          <p:cNvPr id="2" name="Picture 1"/>
          <p:cNvPicPr>
            <a:picLocks noChangeAspect="1"/>
          </p:cNvPicPr>
          <p:nvPr/>
        </p:nvPicPr>
        <p:blipFill>
          <a:blip r:embed="rId2"/>
          <a:stretch>
            <a:fillRect/>
          </a:stretch>
        </p:blipFill>
        <p:spPr>
          <a:xfrm>
            <a:off x="6426078" y="1946031"/>
            <a:ext cx="4510734" cy="3345107"/>
          </a:xfrm>
          <a:prstGeom prst="rect">
            <a:avLst/>
          </a:prstGeom>
        </p:spPr>
      </p:pic>
    </p:spTree>
    <p:extLst>
      <p:ext uri="{BB962C8B-B14F-4D97-AF65-F5344CB8AC3E}">
        <p14:creationId xmlns:p14="http://schemas.microsoft.com/office/powerpoint/2010/main" val="1810958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Tab Delimited Records</a:t>
            </a:r>
          </a:p>
        </p:txBody>
      </p:sp>
      <p:sp>
        <p:nvSpPr>
          <p:cNvPr id="4" name="Content Placeholder 3"/>
          <p:cNvSpPr>
            <a:spLocks noGrp="1"/>
          </p:cNvSpPr>
          <p:nvPr>
            <p:ph sz="half" idx="1"/>
          </p:nvPr>
        </p:nvSpPr>
        <p:spPr/>
        <p:txBody>
          <a:bodyPr>
            <a:normAutofit/>
          </a:bodyPr>
          <a:lstStyle/>
          <a:p>
            <a:r>
              <a:rPr lang="en-US" dirty="0"/>
              <a:t>MarcEdit does not support direct translation of MARC to Excel/delimited formats.</a:t>
            </a:r>
          </a:p>
          <a:p>
            <a:pPr lvl="1"/>
            <a:r>
              <a:rPr lang="en-US" dirty="0"/>
              <a:t>However, you can define data for export</a:t>
            </a:r>
          </a:p>
          <a:p>
            <a:pPr lvl="2"/>
            <a:r>
              <a:rPr lang="en-US" dirty="0"/>
              <a:t>By Field</a:t>
            </a:r>
          </a:p>
          <a:p>
            <a:pPr lvl="2"/>
            <a:r>
              <a:rPr lang="en-US" dirty="0"/>
              <a:t>By Field/Subfield</a:t>
            </a:r>
          </a:p>
          <a:p>
            <a:pPr lvl="2"/>
            <a:r>
              <a:rPr lang="en-US" dirty="0"/>
              <a:t>By control value/position</a:t>
            </a:r>
          </a:p>
        </p:txBody>
      </p:sp>
      <p:pic>
        <p:nvPicPr>
          <p:cNvPr id="3" name="Picture 2"/>
          <p:cNvPicPr>
            <a:picLocks noChangeAspect="1"/>
          </p:cNvPicPr>
          <p:nvPr/>
        </p:nvPicPr>
        <p:blipFill>
          <a:blip r:embed="rId2"/>
          <a:stretch>
            <a:fillRect/>
          </a:stretch>
        </p:blipFill>
        <p:spPr>
          <a:xfrm>
            <a:off x="6248400" y="2057401"/>
            <a:ext cx="4111752" cy="2476396"/>
          </a:xfrm>
          <a:prstGeom prst="rect">
            <a:avLst/>
          </a:prstGeom>
        </p:spPr>
      </p:pic>
    </p:spTree>
    <p:extLst>
      <p:ext uri="{BB962C8B-B14F-4D97-AF65-F5344CB8AC3E}">
        <p14:creationId xmlns:p14="http://schemas.microsoft.com/office/powerpoint/2010/main" val="267192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sz="3600"/>
              <a:t>Delimited text translator</a:t>
            </a:r>
          </a:p>
        </p:txBody>
      </p:sp>
      <p:sp>
        <p:nvSpPr>
          <p:cNvPr id="263171" name="Rectangle 3"/>
          <p:cNvSpPr>
            <a:spLocks noGrp="1" noChangeArrowheads="1"/>
          </p:cNvSpPr>
          <p:nvPr>
            <p:ph idx="1"/>
          </p:nvPr>
        </p:nvSpPr>
        <p:spPr/>
        <p:txBody>
          <a:bodyPr/>
          <a:lstStyle/>
          <a:p>
            <a:r>
              <a:rPr lang="en-US" dirty="0"/>
              <a:t>Delimited Text Translator</a:t>
            </a:r>
          </a:p>
          <a:p>
            <a:pPr lvl="1"/>
            <a:r>
              <a:rPr lang="en-US" dirty="0"/>
              <a:t>Translates Tab, comma, pipe, Excel (Office 2000-2007), Access (Office 2000-2007) files into MARC</a:t>
            </a:r>
          </a:p>
          <a:p>
            <a:pPr lvl="1"/>
            <a:r>
              <a:rPr lang="en-US" dirty="0"/>
              <a:t>Can save translation maps</a:t>
            </a:r>
          </a:p>
          <a:p>
            <a:pPr lvl="1"/>
            <a:r>
              <a:rPr lang="en-US" dirty="0"/>
              <a:t>Can create constant data</a:t>
            </a:r>
          </a:p>
        </p:txBody>
      </p:sp>
    </p:spTree>
    <p:extLst>
      <p:ext uri="{BB962C8B-B14F-4D97-AF65-F5344CB8AC3E}">
        <p14:creationId xmlns:p14="http://schemas.microsoft.com/office/powerpoint/2010/main" val="183917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Delimited text translator Options</a:t>
            </a:r>
          </a:p>
        </p:txBody>
      </p:sp>
      <p:sp>
        <p:nvSpPr>
          <p:cNvPr id="3" name="Content Placeholder 2"/>
          <p:cNvSpPr>
            <a:spLocks noGrp="1"/>
          </p:cNvSpPr>
          <p:nvPr>
            <p:ph idx="1"/>
          </p:nvPr>
        </p:nvSpPr>
        <p:spPr/>
        <p:txBody>
          <a:bodyPr/>
          <a:lstStyle/>
          <a:p>
            <a:r>
              <a:rPr lang="en-US" dirty="0"/>
              <a:t>Wizard-like interface</a:t>
            </a:r>
          </a:p>
          <a:p>
            <a:r>
              <a:rPr lang="en-US" dirty="0"/>
              <a:t>Supports Unicode data (in excel or delimited file)</a:t>
            </a:r>
          </a:p>
          <a:p>
            <a:r>
              <a:rPr lang="en-US" dirty="0"/>
              <a:t>Joining (relating) fields</a:t>
            </a:r>
          </a:p>
          <a:p>
            <a:r>
              <a:rPr lang="en-US" dirty="0"/>
              <a:t>Editing global 008/LDR</a:t>
            </a:r>
          </a:p>
        </p:txBody>
      </p:sp>
    </p:spTree>
    <p:extLst>
      <p:ext uri="{BB962C8B-B14F-4D97-AF65-F5344CB8AC3E}">
        <p14:creationId xmlns:p14="http://schemas.microsoft.com/office/powerpoint/2010/main" val="78486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264" y="381000"/>
            <a:ext cx="7269480" cy="1325562"/>
          </a:xfrm>
        </p:spPr>
        <p:txBody>
          <a:bodyPr>
            <a:noAutofit/>
          </a:bodyPr>
          <a:lstStyle/>
          <a:p>
            <a:r>
              <a:rPr lang="en-US" sz="3200" dirty="0"/>
              <a:t>Delimited Text Translator: Mapping format</a:t>
            </a:r>
          </a:p>
        </p:txBody>
      </p:sp>
      <p:sp>
        <p:nvSpPr>
          <p:cNvPr id="3" name="Content Placeholder 2"/>
          <p:cNvSpPr>
            <a:spLocks noGrp="1"/>
          </p:cNvSpPr>
          <p:nvPr>
            <p:ph idx="1"/>
          </p:nvPr>
        </p:nvSpPr>
        <p:spPr>
          <a:xfrm>
            <a:off x="2133600" y="1828800"/>
            <a:ext cx="3200400" cy="4343400"/>
          </a:xfrm>
        </p:spPr>
        <p:txBody>
          <a:bodyPr>
            <a:normAutofit/>
          </a:bodyPr>
          <a:lstStyle/>
          <a:p>
            <a:r>
              <a:rPr lang="en-US" dirty="0"/>
              <a:t>Map to: Field + subfield</a:t>
            </a:r>
          </a:p>
          <a:p>
            <a:r>
              <a:rPr lang="en-US" dirty="0"/>
              <a:t>Indicators:  Indicator values</a:t>
            </a:r>
          </a:p>
          <a:p>
            <a:r>
              <a:rPr lang="en-US" dirty="0"/>
              <a:t>Term </a:t>
            </a:r>
            <a:r>
              <a:rPr lang="en-US" dirty="0" err="1"/>
              <a:t>Punct</a:t>
            </a:r>
            <a:r>
              <a:rPr lang="en-US" dirty="0"/>
              <a:t>.:  Trailing punctuation</a:t>
            </a:r>
          </a:p>
          <a:p>
            <a:r>
              <a:rPr lang="en-US" dirty="0"/>
              <a:t>Arguments – Joining defined items (select and right click on items)</a:t>
            </a:r>
          </a:p>
          <a:p>
            <a:r>
              <a:rPr lang="en-US" dirty="0"/>
              <a:t>Ability to save templates</a:t>
            </a:r>
          </a:p>
        </p:txBody>
      </p:sp>
      <p:pic>
        <p:nvPicPr>
          <p:cNvPr id="4" name="Picture 3"/>
          <p:cNvPicPr>
            <a:picLocks noChangeAspect="1"/>
          </p:cNvPicPr>
          <p:nvPr/>
        </p:nvPicPr>
        <p:blipFill>
          <a:blip r:embed="rId2"/>
          <a:stretch>
            <a:fillRect/>
          </a:stretch>
        </p:blipFill>
        <p:spPr>
          <a:xfrm>
            <a:off x="5747004" y="1927997"/>
            <a:ext cx="4619625" cy="4145006"/>
          </a:xfrm>
          <a:prstGeom prst="rect">
            <a:avLst/>
          </a:prstGeom>
        </p:spPr>
      </p:pic>
    </p:spTree>
    <p:extLst>
      <p:ext uri="{BB962C8B-B14F-4D97-AF65-F5344CB8AC3E}">
        <p14:creationId xmlns:p14="http://schemas.microsoft.com/office/powerpoint/2010/main" val="1133129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sz="half" idx="1"/>
          </p:nvPr>
        </p:nvSpPr>
        <p:spPr>
          <a:xfrm>
            <a:off x="1097278" y="1845734"/>
            <a:ext cx="9927279" cy="1018236"/>
          </a:xfrm>
        </p:spPr>
        <p:txBody>
          <a:bodyPr>
            <a:normAutofit fontScale="92500" lnSpcReduction="20000"/>
          </a:bodyPr>
          <a:lstStyle/>
          <a:p>
            <a:r>
              <a:rPr lang="en-US" dirty="0"/>
              <a:t>What is the difference between “save” or “Save as” and “Compile file into MARC”?</a:t>
            </a:r>
          </a:p>
          <a:p>
            <a:endParaRPr lang="en-US" dirty="0"/>
          </a:p>
          <a:p>
            <a:endParaRPr lang="en-US" dirty="0"/>
          </a:p>
          <a:p>
            <a:pPr marL="0" indent="0">
              <a:buNone/>
            </a:pPr>
            <a:endParaRPr lang="en-US" dirty="0"/>
          </a:p>
        </p:txBody>
      </p:sp>
      <p:sp>
        <p:nvSpPr>
          <p:cNvPr id="5" name="Content Placeholder 4"/>
          <p:cNvSpPr>
            <a:spLocks noGrp="1"/>
          </p:cNvSpPr>
          <p:nvPr>
            <p:ph sz="half" idx="2"/>
          </p:nvPr>
        </p:nvSpPr>
        <p:spPr>
          <a:xfrm>
            <a:off x="4898078" y="2389515"/>
            <a:ext cx="5531258" cy="3424689"/>
          </a:xfrm>
        </p:spPr>
        <p:txBody>
          <a:bodyPr>
            <a:normAutofit fontScale="92500" lnSpcReduction="20000"/>
          </a:bodyPr>
          <a:lstStyle/>
          <a:p>
            <a:pPr marL="578358" lvl="1" indent="-285750">
              <a:buFont typeface="Wingdings" panose="05000000000000000000" pitchFamily="2" charset="2"/>
              <a:buChar char="q"/>
            </a:pPr>
            <a:r>
              <a:rPr lang="en-US" dirty="0"/>
              <a:t>Save: If a file is already open, it simply saves changes into the opened file.  If the file opened is a temporary file (i.e., previewing the file), Save will initiate the Save As function and prompt the user to select a file to save the data.  If the user opens a </a:t>
            </a:r>
            <a:r>
              <a:rPr lang="en-US" dirty="0" err="1"/>
              <a:t>mrc</a:t>
            </a:r>
            <a:r>
              <a:rPr lang="en-US" dirty="0"/>
              <a:t> file directly from the </a:t>
            </a:r>
            <a:r>
              <a:rPr lang="en-US" dirty="0" err="1"/>
              <a:t>MarcEditor</a:t>
            </a:r>
            <a:r>
              <a:rPr lang="en-US" dirty="0"/>
              <a:t>, the Save button saves the changes back to the </a:t>
            </a:r>
            <a:r>
              <a:rPr lang="en-US" dirty="0" err="1"/>
              <a:t>mrc</a:t>
            </a:r>
            <a:r>
              <a:rPr lang="en-US" dirty="0"/>
              <a:t> file (in MARC).</a:t>
            </a:r>
            <a:br>
              <a:rPr lang="en-US" dirty="0"/>
            </a:br>
            <a:endParaRPr lang="en-US" dirty="0"/>
          </a:p>
          <a:p>
            <a:pPr marL="578358" lvl="1" indent="-285750">
              <a:buFont typeface="Wingdings" panose="05000000000000000000" pitchFamily="2" charset="2"/>
              <a:buChar char="q"/>
            </a:pPr>
            <a:r>
              <a:rPr lang="en-US" dirty="0"/>
              <a:t>Save As: Always prompts the user to select a file to save the </a:t>
            </a:r>
            <a:r>
              <a:rPr lang="en-US" dirty="0" err="1"/>
              <a:t>MarcEditor</a:t>
            </a:r>
            <a:r>
              <a:rPr lang="en-US" dirty="0"/>
              <a:t> content.  This will always save data in mnemonic format.</a:t>
            </a:r>
            <a:br>
              <a:rPr lang="en-US" dirty="0"/>
            </a:br>
            <a:endParaRPr lang="en-US" dirty="0"/>
          </a:p>
          <a:p>
            <a:pPr marL="578358" lvl="1" indent="-285750">
              <a:buFont typeface="Wingdings" panose="05000000000000000000" pitchFamily="2" charset="2"/>
              <a:buChar char="q"/>
            </a:pPr>
            <a:r>
              <a:rPr lang="en-US" dirty="0"/>
              <a:t>Compile file into MARC: prompts the user to select a save file for the compiled MARC record.  The compile tool does not save the mnemonic data.  If the user may want to reopen the mnemonic file for editing, they would want to Save the file.</a:t>
            </a:r>
          </a:p>
        </p:txBody>
      </p:sp>
      <p:pic>
        <p:nvPicPr>
          <p:cNvPr id="4" name="Picture 3"/>
          <p:cNvPicPr>
            <a:picLocks noChangeAspect="1"/>
          </p:cNvPicPr>
          <p:nvPr/>
        </p:nvPicPr>
        <p:blipFill>
          <a:blip r:embed="rId2"/>
          <a:stretch>
            <a:fillRect/>
          </a:stretch>
        </p:blipFill>
        <p:spPr>
          <a:xfrm>
            <a:off x="1097280" y="2182484"/>
            <a:ext cx="2076101" cy="3864633"/>
          </a:xfrm>
          <a:prstGeom prst="rect">
            <a:avLst/>
          </a:prstGeom>
        </p:spPr>
      </p:pic>
    </p:spTree>
    <p:extLst>
      <p:ext uri="{BB962C8B-B14F-4D97-AF65-F5344CB8AC3E}">
        <p14:creationId xmlns:p14="http://schemas.microsoft.com/office/powerpoint/2010/main" val="3117253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#2	</a:t>
            </a:r>
          </a:p>
        </p:txBody>
      </p:sp>
      <p:sp>
        <p:nvSpPr>
          <p:cNvPr id="6" name="Content Placeholder 5"/>
          <p:cNvSpPr>
            <a:spLocks noGrp="1"/>
          </p:cNvSpPr>
          <p:nvPr>
            <p:ph idx="1"/>
          </p:nvPr>
        </p:nvSpPr>
        <p:spPr/>
        <p:txBody>
          <a:bodyPr/>
          <a:lstStyle/>
          <a:p>
            <a:r>
              <a:rPr lang="en-US" dirty="0"/>
              <a:t>Is there a way to find records that specifically  have a 650 /4 field?</a:t>
            </a:r>
          </a:p>
          <a:p>
            <a:r>
              <a:rPr lang="en-US" dirty="0"/>
              <a:t>There are a variety of ways to accomplish this task, and the best method will depend on what the user is looking to do with the data.  Available options can be broken down into 2 categories: </a:t>
            </a:r>
          </a:p>
          <a:p>
            <a:pPr marL="749808" lvl="1" indent="-457200">
              <a:buFont typeface="+mj-lt"/>
              <a:buAutoNum type="arabicPeriod"/>
            </a:pPr>
            <a:r>
              <a:rPr lang="en-US" dirty="0"/>
              <a:t>Lists</a:t>
            </a:r>
          </a:p>
          <a:p>
            <a:pPr marL="749808" lvl="1" indent="-457200">
              <a:buFont typeface="+mj-lt"/>
              <a:buAutoNum type="arabicPeriod"/>
            </a:pPr>
            <a:r>
              <a:rPr lang="en-US" dirty="0"/>
              <a:t>Data Subsets</a:t>
            </a:r>
          </a:p>
          <a:p>
            <a:pPr marL="749808" lvl="1" indent="-457200">
              <a:buFont typeface="+mj-lt"/>
              <a:buAutoNum type="arabicPeriod"/>
            </a:pPr>
            <a:endParaRPr lang="en-US" dirty="0"/>
          </a:p>
        </p:txBody>
      </p:sp>
    </p:spTree>
    <p:extLst>
      <p:ext uri="{BB962C8B-B14F-4D97-AF65-F5344CB8AC3E}">
        <p14:creationId xmlns:p14="http://schemas.microsoft.com/office/powerpoint/2010/main" val="3702615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#2	</a:t>
            </a:r>
          </a:p>
        </p:txBody>
      </p:sp>
      <p:sp>
        <p:nvSpPr>
          <p:cNvPr id="6" name="Content Placeholder 5"/>
          <p:cNvSpPr>
            <a:spLocks noGrp="1"/>
          </p:cNvSpPr>
          <p:nvPr>
            <p:ph idx="1"/>
          </p:nvPr>
        </p:nvSpPr>
        <p:spPr/>
        <p:txBody>
          <a:bodyPr/>
          <a:lstStyle/>
          <a:p>
            <a:r>
              <a:rPr lang="en-US" dirty="0"/>
              <a:t>Lists:</a:t>
            </a:r>
          </a:p>
          <a:p>
            <a:r>
              <a:rPr lang="en-US" dirty="0"/>
              <a:t>From within the </a:t>
            </a:r>
            <a:r>
              <a:rPr lang="en-US" dirty="0" err="1"/>
              <a:t>MarcEditor</a:t>
            </a:r>
            <a:r>
              <a:rPr lang="en-US" dirty="0"/>
              <a:t>, a user can retrieve a records list of all the items matching a specific criteria.  In this case, a user looking for a field with specific indicators could utilize the Find All Function with the following regular expression:</a:t>
            </a:r>
          </a:p>
          <a:p>
            <a:r>
              <a:rPr lang="en-US" i="1" dirty="0"/>
              <a:t>Expression: (=650.{3}[^7])</a:t>
            </a:r>
          </a:p>
          <a:p>
            <a:r>
              <a:rPr lang="en-US" dirty="0"/>
              <a:t>* Find all 650 fields, where the second </a:t>
            </a:r>
            <a:br>
              <a:rPr lang="en-US" dirty="0"/>
            </a:br>
            <a:r>
              <a:rPr lang="en-US" dirty="0"/>
              <a:t>   indicator isn’t a 7.</a:t>
            </a:r>
          </a:p>
          <a:p>
            <a:endParaRPr lang="en-US" i="1" dirty="0"/>
          </a:p>
        </p:txBody>
      </p:sp>
      <p:pic>
        <p:nvPicPr>
          <p:cNvPr id="2" name="Picture 1"/>
          <p:cNvPicPr>
            <a:picLocks noChangeAspect="1"/>
          </p:cNvPicPr>
          <p:nvPr/>
        </p:nvPicPr>
        <p:blipFill>
          <a:blip r:embed="rId2"/>
          <a:stretch>
            <a:fillRect/>
          </a:stretch>
        </p:blipFill>
        <p:spPr>
          <a:xfrm>
            <a:off x="5914054" y="3227032"/>
            <a:ext cx="5241626" cy="2853953"/>
          </a:xfrm>
          <a:prstGeom prst="rect">
            <a:avLst/>
          </a:prstGeom>
        </p:spPr>
      </p:pic>
    </p:spTree>
    <p:extLst>
      <p:ext uri="{BB962C8B-B14F-4D97-AF65-F5344CB8AC3E}">
        <p14:creationId xmlns:p14="http://schemas.microsoft.com/office/powerpoint/2010/main" val="3226025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#2	</a:t>
            </a:r>
          </a:p>
        </p:txBody>
      </p:sp>
      <p:sp>
        <p:nvSpPr>
          <p:cNvPr id="6" name="Content Placeholder 5"/>
          <p:cNvSpPr>
            <a:spLocks noGrp="1"/>
          </p:cNvSpPr>
          <p:nvPr>
            <p:ph idx="1"/>
          </p:nvPr>
        </p:nvSpPr>
        <p:spPr/>
        <p:txBody>
          <a:bodyPr/>
          <a:lstStyle/>
          <a:p>
            <a:r>
              <a:rPr lang="en-US" dirty="0"/>
              <a:t>Lists:</a:t>
            </a:r>
          </a:p>
          <a:p>
            <a:r>
              <a:rPr lang="en-US" dirty="0"/>
              <a:t>Expressions using Find All generate a Jump List that allow the user to see their query in context: </a:t>
            </a:r>
            <a:endParaRPr lang="en-US" i="1" dirty="0"/>
          </a:p>
          <a:p>
            <a:endParaRPr lang="en-US" dirty="0"/>
          </a:p>
          <a:p>
            <a:endParaRPr lang="en-US" i="1" dirty="0"/>
          </a:p>
        </p:txBody>
      </p:sp>
      <p:pic>
        <p:nvPicPr>
          <p:cNvPr id="3" name="Picture 2"/>
          <p:cNvPicPr>
            <a:picLocks noChangeAspect="1"/>
          </p:cNvPicPr>
          <p:nvPr/>
        </p:nvPicPr>
        <p:blipFill>
          <a:blip r:embed="rId2"/>
          <a:stretch>
            <a:fillRect/>
          </a:stretch>
        </p:blipFill>
        <p:spPr>
          <a:xfrm>
            <a:off x="1097280" y="2703571"/>
            <a:ext cx="4841935" cy="3553773"/>
          </a:xfrm>
          <a:prstGeom prst="rect">
            <a:avLst/>
          </a:prstGeom>
        </p:spPr>
      </p:pic>
    </p:spTree>
    <p:extLst>
      <p:ext uri="{BB962C8B-B14F-4D97-AF65-F5344CB8AC3E}">
        <p14:creationId xmlns:p14="http://schemas.microsoft.com/office/powerpoint/2010/main" val="415269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Questions</a:t>
            </a:r>
          </a:p>
        </p:txBody>
      </p:sp>
      <p:sp>
        <p:nvSpPr>
          <p:cNvPr id="3" name="Content Placeholder 2"/>
          <p:cNvSpPr>
            <a:spLocks noGrp="1"/>
          </p:cNvSpPr>
          <p:nvPr>
            <p:ph idx="1"/>
          </p:nvPr>
        </p:nvSpPr>
        <p:spPr/>
        <p:txBody>
          <a:bodyPr/>
          <a:lstStyle/>
          <a:p>
            <a:r>
              <a:rPr lang="en-US" dirty="0"/>
              <a:t>I’ve created this presentation based on questions I’ve received from the list – but please, ask questions as we go through this.</a:t>
            </a:r>
          </a:p>
          <a:p>
            <a:pPr marL="0" indent="0">
              <a:buNone/>
            </a:pPr>
            <a:endParaRPr lang="en-US" dirty="0"/>
          </a:p>
          <a:p>
            <a:pPr marL="0" indent="0">
              <a:buNone/>
            </a:pPr>
            <a:r>
              <a:rPr lang="en-US" dirty="0"/>
              <a:t> DATA: </a:t>
            </a:r>
            <a:r>
              <a:rPr lang="en-US" dirty="0">
                <a:hlinkClick r:id="rId2"/>
              </a:rPr>
              <a:t>http://marcedit.reeset.net/anonymous/aar/wed/data.zip</a:t>
            </a:r>
            <a:endParaRPr lang="en-US" dirty="0"/>
          </a:p>
          <a:p>
            <a:pPr marL="0" indent="0">
              <a:buNone/>
            </a:pPr>
            <a:r>
              <a:rPr lang="en-US" dirty="0"/>
              <a:t>  PowerPoint</a:t>
            </a:r>
            <a:r>
              <a:rPr lang="en-US"/>
              <a:t>: </a:t>
            </a:r>
            <a:r>
              <a:rPr lang="en-US">
                <a:hlinkClick r:id="rId3"/>
              </a:rPr>
              <a:t>http://marcedit.reeset.net/anonymous/aar/wed/Wednesday.pptx</a:t>
            </a:r>
            <a:r>
              <a:rPr lang="en-US"/>
              <a:t> </a:t>
            </a:r>
            <a:endParaRPr lang="en-US" dirty="0"/>
          </a:p>
          <a:p>
            <a:pPr marL="0" indent="0">
              <a:buNone/>
            </a:pPr>
            <a:endParaRPr lang="en-US" dirty="0"/>
          </a:p>
          <a:p>
            <a:pPr marL="292608" lvl="1" indent="0">
              <a:buNone/>
            </a:pPr>
            <a:endParaRPr lang="en-US" dirty="0"/>
          </a:p>
          <a:p>
            <a:pPr marL="0" indent="0">
              <a:buNone/>
            </a:pPr>
            <a:endParaRPr lang="en-US" dirty="0"/>
          </a:p>
        </p:txBody>
      </p:sp>
    </p:spTree>
    <p:extLst>
      <p:ext uri="{BB962C8B-B14F-4D97-AF65-F5344CB8AC3E}">
        <p14:creationId xmlns:p14="http://schemas.microsoft.com/office/powerpoint/2010/main" val="326696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#2	</a:t>
            </a:r>
          </a:p>
        </p:txBody>
      </p:sp>
      <p:sp>
        <p:nvSpPr>
          <p:cNvPr id="6" name="Content Placeholder 5"/>
          <p:cNvSpPr>
            <a:spLocks noGrp="1"/>
          </p:cNvSpPr>
          <p:nvPr>
            <p:ph idx="1"/>
          </p:nvPr>
        </p:nvSpPr>
        <p:spPr/>
        <p:txBody>
          <a:bodyPr/>
          <a:lstStyle/>
          <a:p>
            <a:r>
              <a:rPr lang="en-US" dirty="0"/>
              <a:t>Lists:</a:t>
            </a:r>
          </a:p>
          <a:p>
            <a:r>
              <a:rPr lang="en-US" dirty="0"/>
              <a:t>And selecting a record to jump to – takes the user to the record, with their field highlighted for evaluation</a:t>
            </a:r>
            <a:endParaRPr lang="en-US" i="1" dirty="0"/>
          </a:p>
          <a:p>
            <a:endParaRPr lang="en-US" dirty="0"/>
          </a:p>
          <a:p>
            <a:endParaRPr lang="en-US" i="1" dirty="0"/>
          </a:p>
        </p:txBody>
      </p:sp>
      <p:pic>
        <p:nvPicPr>
          <p:cNvPr id="2" name="Picture 1"/>
          <p:cNvPicPr>
            <a:picLocks noChangeAspect="1"/>
          </p:cNvPicPr>
          <p:nvPr/>
        </p:nvPicPr>
        <p:blipFill>
          <a:blip r:embed="rId2"/>
          <a:stretch>
            <a:fillRect/>
          </a:stretch>
        </p:blipFill>
        <p:spPr>
          <a:xfrm>
            <a:off x="6126480" y="2754518"/>
            <a:ext cx="3985404" cy="3522696"/>
          </a:xfrm>
          <a:prstGeom prst="rect">
            <a:avLst/>
          </a:prstGeom>
        </p:spPr>
      </p:pic>
    </p:spTree>
    <p:extLst>
      <p:ext uri="{BB962C8B-B14F-4D97-AF65-F5344CB8AC3E}">
        <p14:creationId xmlns:p14="http://schemas.microsoft.com/office/powerpoint/2010/main" val="2583366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#2	</a:t>
            </a:r>
          </a:p>
        </p:txBody>
      </p:sp>
      <p:sp>
        <p:nvSpPr>
          <p:cNvPr id="6" name="Content Placeholder 5"/>
          <p:cNvSpPr>
            <a:spLocks noGrp="1"/>
          </p:cNvSpPr>
          <p:nvPr>
            <p:ph idx="1"/>
          </p:nvPr>
        </p:nvSpPr>
        <p:spPr/>
        <p:txBody>
          <a:bodyPr/>
          <a:lstStyle/>
          <a:p>
            <a:r>
              <a:rPr lang="en-US" dirty="0"/>
              <a:t>Data Subsets:</a:t>
            </a:r>
          </a:p>
          <a:p>
            <a:r>
              <a:rPr lang="en-US" dirty="0"/>
              <a:t>MarcEdit includes a tool to Extract Selected Records…a tool that can be run from within the </a:t>
            </a:r>
            <a:r>
              <a:rPr lang="en-US" dirty="0" err="1"/>
              <a:t>MarcEditor</a:t>
            </a:r>
            <a:r>
              <a:rPr lang="en-US" dirty="0"/>
              <a:t> or outside the </a:t>
            </a:r>
            <a:r>
              <a:rPr lang="en-US" dirty="0" err="1"/>
              <a:t>MarcEditor</a:t>
            </a:r>
            <a:r>
              <a:rPr lang="en-US" dirty="0"/>
              <a:t>.  Depending on where the tool is run, it will do different things.</a:t>
            </a:r>
          </a:p>
          <a:p>
            <a:r>
              <a:rPr lang="en-US" i="1" dirty="0"/>
              <a:t>Within the </a:t>
            </a:r>
            <a:r>
              <a:rPr lang="en-US" i="1" dirty="0" err="1"/>
              <a:t>MarcEditor</a:t>
            </a:r>
            <a:r>
              <a:rPr lang="en-US" i="1" dirty="0"/>
              <a:t>:</a:t>
            </a:r>
          </a:p>
          <a:p>
            <a:endParaRPr lang="en-US" i="1" dirty="0"/>
          </a:p>
          <a:p>
            <a:endParaRPr lang="en-US" dirty="0"/>
          </a:p>
          <a:p>
            <a:endParaRPr lang="en-US" i="1" dirty="0"/>
          </a:p>
        </p:txBody>
      </p:sp>
      <p:pic>
        <p:nvPicPr>
          <p:cNvPr id="3" name="Picture 2"/>
          <p:cNvPicPr>
            <a:picLocks noChangeAspect="1"/>
          </p:cNvPicPr>
          <p:nvPr/>
        </p:nvPicPr>
        <p:blipFill>
          <a:blip r:embed="rId2"/>
          <a:stretch>
            <a:fillRect/>
          </a:stretch>
        </p:blipFill>
        <p:spPr>
          <a:xfrm>
            <a:off x="4067893" y="3065921"/>
            <a:ext cx="1616915" cy="3005232"/>
          </a:xfrm>
          <a:prstGeom prst="rect">
            <a:avLst/>
          </a:prstGeom>
        </p:spPr>
      </p:pic>
      <p:pic>
        <p:nvPicPr>
          <p:cNvPr id="4" name="Picture 3"/>
          <p:cNvPicPr>
            <a:picLocks noChangeAspect="1"/>
          </p:cNvPicPr>
          <p:nvPr/>
        </p:nvPicPr>
        <p:blipFill>
          <a:blip r:embed="rId3"/>
          <a:stretch>
            <a:fillRect/>
          </a:stretch>
        </p:blipFill>
        <p:spPr>
          <a:xfrm>
            <a:off x="6981106" y="3065921"/>
            <a:ext cx="3301581" cy="3142341"/>
          </a:xfrm>
          <a:prstGeom prst="rect">
            <a:avLst/>
          </a:prstGeom>
        </p:spPr>
      </p:pic>
    </p:spTree>
    <p:extLst>
      <p:ext uri="{BB962C8B-B14F-4D97-AF65-F5344CB8AC3E}">
        <p14:creationId xmlns:p14="http://schemas.microsoft.com/office/powerpoint/2010/main" val="4004334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#2	</a:t>
            </a:r>
          </a:p>
        </p:txBody>
      </p:sp>
      <p:sp>
        <p:nvSpPr>
          <p:cNvPr id="6" name="Content Placeholder 5"/>
          <p:cNvSpPr>
            <a:spLocks noGrp="1"/>
          </p:cNvSpPr>
          <p:nvPr>
            <p:ph idx="1"/>
          </p:nvPr>
        </p:nvSpPr>
        <p:spPr/>
        <p:txBody>
          <a:bodyPr/>
          <a:lstStyle/>
          <a:p>
            <a:r>
              <a:rPr lang="en-US" dirty="0"/>
              <a:t>Data Subsets:</a:t>
            </a:r>
          </a:p>
          <a:p>
            <a:r>
              <a:rPr lang="en-US" dirty="0"/>
              <a:t>When run from within the </a:t>
            </a:r>
            <a:r>
              <a:rPr lang="en-US" dirty="0" err="1"/>
              <a:t>MarcEditor</a:t>
            </a:r>
            <a:r>
              <a:rPr lang="en-US" dirty="0"/>
              <a:t>, users can select a subset of data, pull that subset into the </a:t>
            </a:r>
            <a:r>
              <a:rPr lang="en-US" dirty="0" err="1"/>
              <a:t>MarcEditor</a:t>
            </a:r>
            <a:r>
              <a:rPr lang="en-US" dirty="0"/>
              <a:t>, edit just that data, and then save the data back into the original source file by clicking the “Save” button.</a:t>
            </a:r>
          </a:p>
          <a:p>
            <a:endParaRPr lang="en-US" dirty="0"/>
          </a:p>
          <a:p>
            <a:r>
              <a:rPr lang="en-US" dirty="0"/>
              <a:t>When run from outside the </a:t>
            </a:r>
            <a:r>
              <a:rPr lang="en-US" dirty="0" err="1"/>
              <a:t>MarcEditor</a:t>
            </a:r>
            <a:r>
              <a:rPr lang="en-US" dirty="0"/>
              <a:t>, users can select a subset of data and export that subset into a new file.  During export, users can request that the data being exported be removed from the source data file.</a:t>
            </a:r>
          </a:p>
          <a:p>
            <a:endParaRPr lang="en-US" i="1" dirty="0"/>
          </a:p>
        </p:txBody>
      </p:sp>
    </p:spTree>
    <p:extLst>
      <p:ext uri="{BB962C8B-B14F-4D97-AF65-F5344CB8AC3E}">
        <p14:creationId xmlns:p14="http://schemas.microsoft.com/office/powerpoint/2010/main" val="3783027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#2	</a:t>
            </a:r>
          </a:p>
        </p:txBody>
      </p:sp>
      <p:sp>
        <p:nvSpPr>
          <p:cNvPr id="6" name="Content Placeholder 5"/>
          <p:cNvSpPr>
            <a:spLocks noGrp="1"/>
          </p:cNvSpPr>
          <p:nvPr>
            <p:ph idx="1"/>
          </p:nvPr>
        </p:nvSpPr>
        <p:spPr/>
        <p:txBody>
          <a:bodyPr/>
          <a:lstStyle/>
          <a:p>
            <a:r>
              <a:rPr lang="en-US" dirty="0"/>
              <a:t>Data Subsets:</a:t>
            </a:r>
          </a:p>
          <a:p>
            <a:r>
              <a:rPr lang="en-US" dirty="0"/>
              <a:t>Extract/Delete Selected Records Search Options:</a:t>
            </a:r>
          </a:p>
          <a:p>
            <a:pPr marL="749808" lvl="1" indent="-457200">
              <a:buFont typeface="+mj-lt"/>
              <a:buAutoNum type="arabicPeriod"/>
            </a:pPr>
            <a:r>
              <a:rPr lang="en-US" dirty="0"/>
              <a:t>General search – searches just the item from the display field</a:t>
            </a:r>
          </a:p>
          <a:p>
            <a:pPr marL="749808" lvl="1" indent="-457200">
              <a:buFont typeface="+mj-lt"/>
              <a:buAutoNum type="arabicPeriod"/>
            </a:pPr>
            <a:r>
              <a:rPr lang="en-US" dirty="0"/>
              <a:t>Search all record data – searches all record data using either a regular expression or in-string match</a:t>
            </a:r>
          </a:p>
          <a:p>
            <a:pPr marL="749808" lvl="1" indent="-457200">
              <a:buFont typeface="+mj-lt"/>
              <a:buAutoNum type="arabicPeriod"/>
            </a:pPr>
            <a:r>
              <a:rPr lang="en-US" dirty="0"/>
              <a:t>Invert selections – invert selected data.  </a:t>
            </a:r>
          </a:p>
          <a:p>
            <a:pPr marL="749808" lvl="1" indent="-457200">
              <a:buFont typeface="+mj-lt"/>
              <a:buAutoNum type="arabicPeriod"/>
            </a:pPr>
            <a:r>
              <a:rPr lang="en-US" dirty="0"/>
              <a:t>Find records that do not match a specific field</a:t>
            </a:r>
          </a:p>
          <a:p>
            <a:pPr marL="749808" lvl="1" indent="-457200">
              <a:buFont typeface="+mj-lt"/>
              <a:buAutoNum type="arabicPeriod"/>
            </a:pPr>
            <a:r>
              <a:rPr lang="en-US" dirty="0"/>
              <a:t>Special Search options:</a:t>
            </a:r>
          </a:p>
          <a:p>
            <a:pPr marL="932688" lvl="2" indent="-457200">
              <a:buFont typeface="+mj-lt"/>
              <a:buAutoNum type="arabicPeriod"/>
            </a:pPr>
            <a:r>
              <a:rPr lang="en-US" dirty="0"/>
              <a:t>F#:000$a [search data]</a:t>
            </a:r>
          </a:p>
          <a:p>
            <a:pPr marL="932688" lvl="2" indent="-457200">
              <a:buFont typeface="+mj-lt"/>
              <a:buAutoNum type="arabicPeriod"/>
            </a:pPr>
            <a:r>
              <a:rPr lang="en-US" dirty="0"/>
              <a:t>R#:1-12 [select a range]</a:t>
            </a:r>
          </a:p>
          <a:p>
            <a:pPr marL="475488" lvl="2" indent="0">
              <a:buNone/>
            </a:pPr>
            <a:endParaRPr lang="en-US" dirty="0"/>
          </a:p>
          <a:p>
            <a:pPr marL="0" indent="0">
              <a:buNone/>
            </a:pPr>
            <a:endParaRPr lang="en-US" i="1" dirty="0"/>
          </a:p>
        </p:txBody>
      </p:sp>
    </p:spTree>
    <p:extLst>
      <p:ext uri="{BB962C8B-B14F-4D97-AF65-F5344CB8AC3E}">
        <p14:creationId xmlns:p14="http://schemas.microsoft.com/office/powerpoint/2010/main" val="3426480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#3	</a:t>
            </a:r>
          </a:p>
        </p:txBody>
      </p:sp>
      <p:sp>
        <p:nvSpPr>
          <p:cNvPr id="6" name="Content Placeholder 5"/>
          <p:cNvSpPr>
            <a:spLocks noGrp="1"/>
          </p:cNvSpPr>
          <p:nvPr>
            <p:ph idx="1"/>
          </p:nvPr>
        </p:nvSpPr>
        <p:spPr/>
        <p:txBody>
          <a:bodyPr/>
          <a:lstStyle/>
          <a:p>
            <a:r>
              <a:rPr lang="en-US" dirty="0"/>
              <a:t>Adding a proxy to my records</a:t>
            </a:r>
          </a:p>
          <a:p>
            <a:r>
              <a:rPr lang="en-US" dirty="0"/>
              <a:t>Add an 856 </a:t>
            </a:r>
            <a:r>
              <a:rPr lang="en-US" dirty="0" err="1"/>
              <a:t>url</a:t>
            </a:r>
            <a:r>
              <a:rPr lang="en-US" dirty="0"/>
              <a:t> to all records that uses the OCLC number from the 035 field, the title from 245 $a, and the ISSN, if present.  This will populate an </a:t>
            </a:r>
            <a:r>
              <a:rPr lang="en-US" dirty="0" err="1"/>
              <a:t>ILLiad</a:t>
            </a:r>
            <a:r>
              <a:rPr lang="en-US" dirty="0"/>
              <a:t> form with the publication title, ISSN, call number (same for all records), and OCLC number.  Although I haven’t worked it in yet, the link in our catalog will also include instructions to “click for document delivery form” or something like that. </a:t>
            </a:r>
          </a:p>
          <a:p>
            <a:endParaRPr lang="en-US" dirty="0"/>
          </a:p>
          <a:p>
            <a:pPr marL="0" indent="0">
              <a:buNone/>
            </a:pPr>
            <a:endParaRPr lang="en-US" dirty="0"/>
          </a:p>
          <a:p>
            <a:pPr marL="475488" lvl="2" indent="0">
              <a:buNone/>
            </a:pPr>
            <a:endParaRPr lang="en-US" dirty="0"/>
          </a:p>
          <a:p>
            <a:pPr marL="0" indent="0">
              <a:buNone/>
            </a:pPr>
            <a:endParaRPr lang="en-US" i="1" dirty="0"/>
          </a:p>
        </p:txBody>
      </p:sp>
    </p:spTree>
    <p:extLst>
      <p:ext uri="{BB962C8B-B14F-4D97-AF65-F5344CB8AC3E}">
        <p14:creationId xmlns:p14="http://schemas.microsoft.com/office/powerpoint/2010/main" val="69008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#3	</a:t>
            </a:r>
          </a:p>
        </p:txBody>
      </p:sp>
      <p:sp>
        <p:nvSpPr>
          <p:cNvPr id="6" name="Content Placeholder 5"/>
          <p:cNvSpPr>
            <a:spLocks noGrp="1"/>
          </p:cNvSpPr>
          <p:nvPr>
            <p:ph idx="1"/>
          </p:nvPr>
        </p:nvSpPr>
        <p:spPr/>
        <p:txBody>
          <a:bodyPr/>
          <a:lstStyle/>
          <a:p>
            <a:r>
              <a:rPr lang="en-US" dirty="0"/>
              <a:t>There are a number of ways to add proxy information to a record.  The most common are using the Replace Function and using the Edit Subfield Tool.  There is also a third option, the Build Proxy tool which works better for more complicated proxy building tasks.</a:t>
            </a:r>
          </a:p>
          <a:p>
            <a:endParaRPr lang="en-US" dirty="0"/>
          </a:p>
          <a:p>
            <a:pPr marL="0" indent="0">
              <a:buNone/>
            </a:pPr>
            <a:endParaRPr lang="en-US" dirty="0"/>
          </a:p>
          <a:p>
            <a:pPr marL="475488" lvl="2" indent="0">
              <a:buNone/>
            </a:pPr>
            <a:endParaRPr lang="en-US" dirty="0"/>
          </a:p>
          <a:p>
            <a:pPr marL="0" indent="0">
              <a:buNone/>
            </a:pPr>
            <a:endParaRPr lang="en-US" i="1" dirty="0"/>
          </a:p>
        </p:txBody>
      </p:sp>
    </p:spTree>
    <p:extLst>
      <p:ext uri="{BB962C8B-B14F-4D97-AF65-F5344CB8AC3E}">
        <p14:creationId xmlns:p14="http://schemas.microsoft.com/office/powerpoint/2010/main" val="3727934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#3	</a:t>
            </a:r>
          </a:p>
        </p:txBody>
      </p:sp>
      <p:sp>
        <p:nvSpPr>
          <p:cNvPr id="6" name="Content Placeholder 5"/>
          <p:cNvSpPr>
            <a:spLocks noGrp="1"/>
          </p:cNvSpPr>
          <p:nvPr>
            <p:ph idx="1"/>
          </p:nvPr>
        </p:nvSpPr>
        <p:spPr/>
        <p:txBody>
          <a:bodyPr/>
          <a:lstStyle/>
          <a:p>
            <a:r>
              <a:rPr lang="en-US" dirty="0"/>
              <a:t>Using the Replace Function:</a:t>
            </a:r>
          </a:p>
          <a:p>
            <a:r>
              <a:rPr lang="en-US" dirty="0"/>
              <a:t>This method works well for users utilizing a proxy method like OCLC’s </a:t>
            </a:r>
            <a:r>
              <a:rPr lang="en-US" dirty="0" err="1"/>
              <a:t>EZProxy</a:t>
            </a:r>
            <a:r>
              <a:rPr lang="en-US" dirty="0"/>
              <a:t>.</a:t>
            </a:r>
          </a:p>
          <a:p>
            <a:endParaRPr lang="en-US" dirty="0"/>
          </a:p>
          <a:p>
            <a:endParaRPr lang="en-US" dirty="0"/>
          </a:p>
          <a:p>
            <a:pPr marL="0" indent="0">
              <a:buNone/>
            </a:pPr>
            <a:endParaRPr lang="en-US" dirty="0"/>
          </a:p>
          <a:p>
            <a:pPr marL="475488" lvl="2" indent="0">
              <a:buNone/>
            </a:pPr>
            <a:endParaRPr lang="en-US" dirty="0"/>
          </a:p>
          <a:p>
            <a:pPr marL="0" indent="0">
              <a:buNone/>
            </a:pPr>
            <a:endParaRPr lang="en-US" i="1" dirty="0"/>
          </a:p>
        </p:txBody>
      </p:sp>
      <p:pic>
        <p:nvPicPr>
          <p:cNvPr id="2" name="Picture 1"/>
          <p:cNvPicPr>
            <a:picLocks noChangeAspect="1"/>
          </p:cNvPicPr>
          <p:nvPr/>
        </p:nvPicPr>
        <p:blipFill>
          <a:blip r:embed="rId2"/>
          <a:stretch>
            <a:fillRect/>
          </a:stretch>
        </p:blipFill>
        <p:spPr>
          <a:xfrm>
            <a:off x="1097280" y="2721723"/>
            <a:ext cx="6210300" cy="3381375"/>
          </a:xfrm>
          <a:prstGeom prst="rect">
            <a:avLst/>
          </a:prstGeom>
        </p:spPr>
      </p:pic>
    </p:spTree>
    <p:extLst>
      <p:ext uri="{BB962C8B-B14F-4D97-AF65-F5344CB8AC3E}">
        <p14:creationId xmlns:p14="http://schemas.microsoft.com/office/powerpoint/2010/main" val="16022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#3	</a:t>
            </a:r>
          </a:p>
        </p:txBody>
      </p:sp>
      <p:sp>
        <p:nvSpPr>
          <p:cNvPr id="6" name="Content Placeholder 5"/>
          <p:cNvSpPr>
            <a:spLocks noGrp="1"/>
          </p:cNvSpPr>
          <p:nvPr>
            <p:ph idx="1"/>
          </p:nvPr>
        </p:nvSpPr>
        <p:spPr/>
        <p:txBody>
          <a:bodyPr/>
          <a:lstStyle/>
          <a:p>
            <a:r>
              <a:rPr lang="en-US" dirty="0"/>
              <a:t>Using the Edit Field Function</a:t>
            </a:r>
          </a:p>
          <a:p>
            <a:r>
              <a:rPr lang="en-US" dirty="0"/>
              <a:t>This method works well for users utilizing a proxy method like OCLC’s </a:t>
            </a:r>
            <a:r>
              <a:rPr lang="en-US" dirty="0" err="1"/>
              <a:t>EZProxy</a:t>
            </a:r>
            <a:r>
              <a:rPr lang="en-US" dirty="0"/>
              <a:t>.</a:t>
            </a:r>
          </a:p>
          <a:p>
            <a:endParaRPr lang="en-US" dirty="0"/>
          </a:p>
          <a:p>
            <a:endParaRPr lang="en-US" dirty="0"/>
          </a:p>
          <a:p>
            <a:pPr marL="0" indent="0">
              <a:buNone/>
            </a:pPr>
            <a:endParaRPr lang="en-US" dirty="0"/>
          </a:p>
          <a:p>
            <a:pPr marL="475488" lvl="2" indent="0">
              <a:buNone/>
            </a:pPr>
            <a:endParaRPr lang="en-US" dirty="0"/>
          </a:p>
          <a:p>
            <a:pPr marL="0" indent="0">
              <a:buNone/>
            </a:pPr>
            <a:endParaRPr lang="en-US" i="1" dirty="0"/>
          </a:p>
        </p:txBody>
      </p:sp>
      <p:pic>
        <p:nvPicPr>
          <p:cNvPr id="3" name="Picture 2"/>
          <p:cNvPicPr>
            <a:picLocks noChangeAspect="1"/>
          </p:cNvPicPr>
          <p:nvPr/>
        </p:nvPicPr>
        <p:blipFill>
          <a:blip r:embed="rId2"/>
          <a:stretch>
            <a:fillRect/>
          </a:stretch>
        </p:blipFill>
        <p:spPr>
          <a:xfrm>
            <a:off x="1097280" y="2901530"/>
            <a:ext cx="7106441" cy="3177550"/>
          </a:xfrm>
          <a:prstGeom prst="rect">
            <a:avLst/>
          </a:prstGeom>
        </p:spPr>
      </p:pic>
    </p:spTree>
    <p:extLst>
      <p:ext uri="{BB962C8B-B14F-4D97-AF65-F5344CB8AC3E}">
        <p14:creationId xmlns:p14="http://schemas.microsoft.com/office/powerpoint/2010/main" val="3610528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#3	</a:t>
            </a:r>
          </a:p>
        </p:txBody>
      </p:sp>
      <p:sp>
        <p:nvSpPr>
          <p:cNvPr id="6" name="Content Placeholder 5"/>
          <p:cNvSpPr>
            <a:spLocks noGrp="1"/>
          </p:cNvSpPr>
          <p:nvPr>
            <p:ph idx="1"/>
          </p:nvPr>
        </p:nvSpPr>
        <p:spPr/>
        <p:txBody>
          <a:bodyPr/>
          <a:lstStyle/>
          <a:p>
            <a:r>
              <a:rPr lang="en-US" dirty="0"/>
              <a:t>Using the Edit Subfield Function</a:t>
            </a:r>
          </a:p>
          <a:p>
            <a:r>
              <a:rPr lang="en-US" dirty="0"/>
              <a:t>This method works well for users utilizing a proxy method like OCLC’s </a:t>
            </a:r>
            <a:r>
              <a:rPr lang="en-US" dirty="0" err="1"/>
              <a:t>EZProxy</a:t>
            </a:r>
            <a:r>
              <a:rPr lang="en-US" dirty="0"/>
              <a:t>.</a:t>
            </a:r>
          </a:p>
          <a:p>
            <a:endParaRPr lang="en-US" dirty="0"/>
          </a:p>
          <a:p>
            <a:endParaRPr lang="en-US" dirty="0"/>
          </a:p>
          <a:p>
            <a:pPr marL="0" indent="0">
              <a:buNone/>
            </a:pPr>
            <a:endParaRPr lang="en-US" dirty="0"/>
          </a:p>
          <a:p>
            <a:pPr marL="475488" lvl="2" indent="0">
              <a:buNone/>
            </a:pPr>
            <a:endParaRPr lang="en-US" dirty="0"/>
          </a:p>
          <a:p>
            <a:pPr marL="0" indent="0">
              <a:buNone/>
            </a:pPr>
            <a:endParaRPr lang="en-US" i="1" dirty="0"/>
          </a:p>
        </p:txBody>
      </p:sp>
      <p:pic>
        <p:nvPicPr>
          <p:cNvPr id="2" name="Picture 1"/>
          <p:cNvPicPr>
            <a:picLocks noChangeAspect="1"/>
          </p:cNvPicPr>
          <p:nvPr/>
        </p:nvPicPr>
        <p:blipFill>
          <a:blip r:embed="rId2"/>
          <a:stretch>
            <a:fillRect/>
          </a:stretch>
        </p:blipFill>
        <p:spPr>
          <a:xfrm>
            <a:off x="1097280" y="2754882"/>
            <a:ext cx="7537762" cy="3370409"/>
          </a:xfrm>
          <a:prstGeom prst="rect">
            <a:avLst/>
          </a:prstGeom>
        </p:spPr>
      </p:pic>
    </p:spTree>
    <p:extLst>
      <p:ext uri="{BB962C8B-B14F-4D97-AF65-F5344CB8AC3E}">
        <p14:creationId xmlns:p14="http://schemas.microsoft.com/office/powerpoint/2010/main" val="1710241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#3	</a:t>
            </a:r>
          </a:p>
        </p:txBody>
      </p:sp>
      <p:sp>
        <p:nvSpPr>
          <p:cNvPr id="6" name="Content Placeholder 5"/>
          <p:cNvSpPr>
            <a:spLocks noGrp="1"/>
          </p:cNvSpPr>
          <p:nvPr>
            <p:ph idx="1"/>
          </p:nvPr>
        </p:nvSpPr>
        <p:spPr/>
        <p:txBody>
          <a:bodyPr/>
          <a:lstStyle/>
          <a:p>
            <a:r>
              <a:rPr lang="en-US" dirty="0"/>
              <a:t>Build New Field Tool</a:t>
            </a:r>
          </a:p>
          <a:p>
            <a:r>
              <a:rPr lang="en-US" dirty="0"/>
              <a:t>This method works well when needing to build complex proxy statements </a:t>
            </a:r>
          </a:p>
          <a:p>
            <a:endParaRPr lang="en-US" dirty="0"/>
          </a:p>
          <a:p>
            <a:endParaRPr lang="en-US" dirty="0"/>
          </a:p>
          <a:p>
            <a:pPr marL="0" indent="0">
              <a:buNone/>
            </a:pPr>
            <a:endParaRPr lang="en-US" dirty="0"/>
          </a:p>
          <a:p>
            <a:pPr marL="475488" lvl="2" indent="0">
              <a:buNone/>
            </a:pPr>
            <a:endParaRPr lang="en-US" dirty="0"/>
          </a:p>
          <a:p>
            <a:pPr marL="0" indent="0">
              <a:buNone/>
            </a:pPr>
            <a:endParaRPr lang="en-US" i="1" dirty="0"/>
          </a:p>
        </p:txBody>
      </p:sp>
      <p:pic>
        <p:nvPicPr>
          <p:cNvPr id="2" name="Picture 1"/>
          <p:cNvPicPr>
            <a:picLocks noChangeAspect="1"/>
          </p:cNvPicPr>
          <p:nvPr/>
        </p:nvPicPr>
        <p:blipFill>
          <a:blip r:embed="rId2"/>
          <a:stretch>
            <a:fillRect/>
          </a:stretch>
        </p:blipFill>
        <p:spPr>
          <a:xfrm>
            <a:off x="1183142" y="2809875"/>
            <a:ext cx="5337402" cy="3137477"/>
          </a:xfrm>
          <a:prstGeom prst="rect">
            <a:avLst/>
          </a:prstGeom>
        </p:spPr>
      </p:pic>
    </p:spTree>
    <p:extLst>
      <p:ext uri="{BB962C8B-B14F-4D97-AF65-F5344CB8AC3E}">
        <p14:creationId xmlns:p14="http://schemas.microsoft.com/office/powerpoint/2010/main" val="306207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MarcEdit</a:t>
            </a:r>
          </a:p>
        </p:txBody>
      </p:sp>
      <p:sp>
        <p:nvSpPr>
          <p:cNvPr id="4" name="Content Placeholder 3"/>
          <p:cNvSpPr>
            <a:spLocks noGrp="1"/>
          </p:cNvSpPr>
          <p:nvPr>
            <p:ph idx="1"/>
          </p:nvPr>
        </p:nvSpPr>
        <p:spPr/>
        <p:txBody>
          <a:bodyPr/>
          <a:lstStyle/>
          <a:p>
            <a:r>
              <a:rPr lang="en-US" dirty="0"/>
              <a:t>On first run, MarcEdit will ask you to confirm some settings.  </a:t>
            </a:r>
          </a:p>
        </p:txBody>
      </p:sp>
      <p:pic>
        <p:nvPicPr>
          <p:cNvPr id="6" name="Picture 5"/>
          <p:cNvPicPr>
            <a:picLocks noChangeAspect="1"/>
          </p:cNvPicPr>
          <p:nvPr/>
        </p:nvPicPr>
        <p:blipFill>
          <a:blip r:embed="rId2"/>
          <a:stretch>
            <a:fillRect/>
          </a:stretch>
        </p:blipFill>
        <p:spPr>
          <a:xfrm>
            <a:off x="1195021" y="2237275"/>
            <a:ext cx="5376667" cy="3996471"/>
          </a:xfrm>
          <a:prstGeom prst="rect">
            <a:avLst/>
          </a:prstGeom>
        </p:spPr>
      </p:pic>
    </p:spTree>
    <p:extLst>
      <p:ext uri="{BB962C8B-B14F-4D97-AF65-F5344CB8AC3E}">
        <p14:creationId xmlns:p14="http://schemas.microsoft.com/office/powerpoint/2010/main" val="1602920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#4	</a:t>
            </a:r>
          </a:p>
        </p:txBody>
      </p:sp>
      <p:sp>
        <p:nvSpPr>
          <p:cNvPr id="6" name="Content Placeholder 5"/>
          <p:cNvSpPr>
            <a:spLocks noGrp="1"/>
          </p:cNvSpPr>
          <p:nvPr>
            <p:ph idx="1"/>
          </p:nvPr>
        </p:nvSpPr>
        <p:spPr/>
        <p:txBody>
          <a:bodyPr/>
          <a:lstStyle/>
          <a:p>
            <a:r>
              <a:rPr lang="en-US" dirty="0"/>
              <a:t>How does the RDA Helper Work, and can you track changes?</a:t>
            </a:r>
          </a:p>
          <a:p>
            <a:pPr marL="292608" lvl="1" indent="0">
              <a:buNone/>
            </a:pPr>
            <a:endParaRPr lang="en-US" dirty="0"/>
          </a:p>
          <a:p>
            <a:r>
              <a:rPr lang="en-US" dirty="0"/>
              <a:t>Currently, the RDA Tool doesn’t track this information.  You see a status that tells you how many records have been processed, but the tool doesn’t give you specific data regarding what operations the resource was able to complete.</a:t>
            </a:r>
          </a:p>
          <a:p>
            <a:br>
              <a:rPr lang="en-US" dirty="0"/>
            </a:br>
            <a:r>
              <a:rPr lang="en-US" dirty="0"/>
              <a:t>However…</a:t>
            </a:r>
          </a:p>
          <a:p>
            <a:pPr marL="475488" lvl="2" indent="0">
              <a:buNone/>
            </a:pPr>
            <a:endParaRPr lang="en-US" dirty="0"/>
          </a:p>
          <a:p>
            <a:pPr marL="0" indent="0">
              <a:buNone/>
            </a:pPr>
            <a:endParaRPr lang="en-US" i="1" dirty="0"/>
          </a:p>
        </p:txBody>
      </p:sp>
    </p:spTree>
    <p:extLst>
      <p:ext uri="{BB962C8B-B14F-4D97-AF65-F5344CB8AC3E}">
        <p14:creationId xmlns:p14="http://schemas.microsoft.com/office/powerpoint/2010/main" val="1940425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 RDA Helper</a:t>
            </a:r>
          </a:p>
        </p:txBody>
      </p:sp>
      <p:pic>
        <p:nvPicPr>
          <p:cNvPr id="4" name="Picture 3"/>
          <p:cNvPicPr>
            <a:picLocks noChangeAspect="1"/>
          </p:cNvPicPr>
          <p:nvPr/>
        </p:nvPicPr>
        <p:blipFill>
          <a:blip r:embed="rId2"/>
          <a:stretch>
            <a:fillRect/>
          </a:stretch>
        </p:blipFill>
        <p:spPr>
          <a:xfrm>
            <a:off x="2934653" y="1905000"/>
            <a:ext cx="6368415" cy="4050312"/>
          </a:xfrm>
          <a:prstGeom prst="rect">
            <a:avLst/>
          </a:prstGeom>
        </p:spPr>
      </p:pic>
    </p:spTree>
    <p:extLst>
      <p:ext uri="{BB962C8B-B14F-4D97-AF65-F5344CB8AC3E}">
        <p14:creationId xmlns:p14="http://schemas.microsoft.com/office/powerpoint/2010/main" val="128204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 RDA Helper</a:t>
            </a:r>
          </a:p>
        </p:txBody>
      </p:sp>
      <p:sp>
        <p:nvSpPr>
          <p:cNvPr id="3" name="TextBox 2"/>
          <p:cNvSpPr txBox="1"/>
          <p:nvPr/>
        </p:nvSpPr>
        <p:spPr>
          <a:xfrm>
            <a:off x="2346960" y="1905001"/>
            <a:ext cx="7772400" cy="4524315"/>
          </a:xfrm>
          <a:prstGeom prst="rect">
            <a:avLst/>
          </a:prstGeom>
          <a:noFill/>
        </p:spPr>
        <p:txBody>
          <a:bodyPr wrap="square" rtlCol="0">
            <a:spAutoFit/>
          </a:bodyPr>
          <a:lstStyle/>
          <a:p>
            <a:r>
              <a:rPr lang="en-US" dirty="0"/>
              <a:t>Special Instructions:</a:t>
            </a:r>
          </a:p>
          <a:p>
            <a:pPr marL="742950" lvl="1" indent="-285750">
              <a:buFont typeface="Arial" panose="020B0604020202020204" pitchFamily="34" charset="0"/>
              <a:buChar char="•"/>
            </a:pPr>
            <a:r>
              <a:rPr lang="en-US" dirty="0"/>
              <a:t>380 – Because this isn’t a controlled field, MarcEdit makes use a genre list at the Library of Congress.  This means that these values can be more general than if done by a cataloger.</a:t>
            </a:r>
          </a:p>
          <a:p>
            <a:pPr marL="742950" lvl="1" indent="-285750">
              <a:buFont typeface="Arial" panose="020B0604020202020204" pitchFamily="34" charset="0"/>
              <a:buChar char="•"/>
            </a:pPr>
            <a:r>
              <a:rPr lang="en-US" dirty="0"/>
              <a:t>260/264 – Handles many different forms of the field.  When the tool is always set to generate a symbol, the tool will utilize MARC8 or UTF8 encoding based on the data.</a:t>
            </a:r>
          </a:p>
          <a:p>
            <a:pPr marL="742950" lvl="1" indent="-285750">
              <a:buFont typeface="Arial" panose="020B0604020202020204" pitchFamily="34" charset="0"/>
              <a:buChar char="•"/>
            </a:pPr>
            <a:r>
              <a:rPr lang="en-US" dirty="0"/>
              <a:t>Qualifying information – moved qualifiers into a $q.  Example: 020 $a02312123 (electronic) to 020 $a02312123$qelectronic</a:t>
            </a:r>
          </a:p>
          <a:p>
            <a:pPr marL="742950" lvl="1" indent="-285750">
              <a:buFont typeface="Arial" panose="020B0604020202020204" pitchFamily="34" charset="0"/>
              <a:buChar char="•"/>
            </a:pPr>
            <a:r>
              <a:rPr lang="en-US" dirty="0"/>
              <a:t>Process the 502 – converts a dissertation note into a delimited format.  Example: 502 $aThesis (M.A.)--University College, London, 1969. to: 502 502  $gThesis$bM.A.$cUniversity College, London$d1969.</a:t>
            </a:r>
          </a:p>
          <a:p>
            <a:pPr marL="742950" lvl="1" indent="-285750">
              <a:buFont typeface="Arial" panose="020B0604020202020204" pitchFamily="34" charset="0"/>
              <a:buChar char="•"/>
            </a:pPr>
            <a:r>
              <a:rPr lang="en-US" dirty="0"/>
              <a:t>Generate GMD (works on AACR2 encoded data or RDA Encoded data)</a:t>
            </a:r>
          </a:p>
          <a:p>
            <a:pPr marL="742950" lvl="1" indent="-285750">
              <a:buFont typeface="Arial" panose="020B0604020202020204" pitchFamily="34" charset="0"/>
              <a:buChar char="•"/>
            </a:pPr>
            <a:r>
              <a:rPr lang="en-US" dirty="0"/>
              <a:t>Abbreviation expansion can be customized (using regular expressions) and fields where abbreviations are run can be customized.</a:t>
            </a:r>
          </a:p>
          <a:p>
            <a:pPr lvl="1"/>
            <a:endParaRPr lang="en-US" dirty="0"/>
          </a:p>
        </p:txBody>
      </p:sp>
    </p:spTree>
    <p:extLst>
      <p:ext uri="{BB962C8B-B14F-4D97-AF65-F5344CB8AC3E}">
        <p14:creationId xmlns:p14="http://schemas.microsoft.com/office/powerpoint/2010/main" val="267445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#4	</a:t>
            </a:r>
          </a:p>
        </p:txBody>
      </p:sp>
      <p:pic>
        <p:nvPicPr>
          <p:cNvPr id="9" name="Content Placeholder 8"/>
          <p:cNvPicPr>
            <a:picLocks noGrp="1" noChangeAspect="1"/>
          </p:cNvPicPr>
          <p:nvPr>
            <p:ph sz="half" idx="1"/>
          </p:nvPr>
        </p:nvPicPr>
        <p:blipFill>
          <a:blip r:embed="rId2"/>
          <a:stretch>
            <a:fillRect/>
          </a:stretch>
        </p:blipFill>
        <p:spPr>
          <a:xfrm>
            <a:off x="1907215" y="2846388"/>
            <a:ext cx="3318208" cy="3022600"/>
          </a:xfrm>
          <a:prstGeom prst="rect">
            <a:avLst/>
          </a:prstGeom>
        </p:spPr>
      </p:pic>
      <p:pic>
        <p:nvPicPr>
          <p:cNvPr id="10" name="Content Placeholder 9"/>
          <p:cNvPicPr>
            <a:picLocks noGrp="1" noChangeAspect="1"/>
          </p:cNvPicPr>
          <p:nvPr>
            <p:ph sz="half" idx="2"/>
          </p:nvPr>
        </p:nvPicPr>
        <p:blipFill>
          <a:blip r:embed="rId3"/>
          <a:stretch>
            <a:fillRect/>
          </a:stretch>
        </p:blipFill>
        <p:spPr>
          <a:xfrm>
            <a:off x="7027696" y="2846388"/>
            <a:ext cx="3318208" cy="3022600"/>
          </a:xfrm>
          <a:prstGeom prst="rect">
            <a:avLst/>
          </a:prstGeom>
        </p:spPr>
      </p:pic>
      <p:sp>
        <p:nvSpPr>
          <p:cNvPr id="8" name="Content Placeholder 5"/>
          <p:cNvSpPr txBox="1">
            <a:spLocks/>
          </p:cNvSpPr>
          <p:nvPr/>
        </p:nvSpPr>
        <p:spPr>
          <a:xfrm>
            <a:off x="1097280" y="1845734"/>
            <a:ext cx="10058400" cy="107862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Using the Field Count function before and after the RDA Helper operation would allow a user to profile the changes that have occurred in a record.</a:t>
            </a:r>
          </a:p>
          <a:p>
            <a:pPr marL="475488" lvl="2" indent="0">
              <a:buFont typeface="Calibri" pitchFamily="34" charset="0"/>
              <a:buNone/>
            </a:pPr>
            <a:endParaRPr lang="en-US" dirty="0"/>
          </a:p>
          <a:p>
            <a:pPr marL="0" indent="0">
              <a:buFont typeface="Calibri" panose="020F0502020204030204" pitchFamily="34" charset="0"/>
              <a:buNone/>
            </a:pPr>
            <a:endParaRPr lang="en-US" i="1" dirty="0"/>
          </a:p>
        </p:txBody>
      </p:sp>
    </p:spTree>
    <p:extLst>
      <p:ext uri="{BB962C8B-B14F-4D97-AF65-F5344CB8AC3E}">
        <p14:creationId xmlns:p14="http://schemas.microsoft.com/office/powerpoint/2010/main" val="327667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#5</a:t>
            </a:r>
          </a:p>
        </p:txBody>
      </p:sp>
      <p:sp>
        <p:nvSpPr>
          <p:cNvPr id="4" name="Content Placeholder 3"/>
          <p:cNvSpPr>
            <a:spLocks noGrp="1"/>
          </p:cNvSpPr>
          <p:nvPr>
            <p:ph idx="1"/>
          </p:nvPr>
        </p:nvSpPr>
        <p:spPr/>
        <p:txBody>
          <a:bodyPr/>
          <a:lstStyle/>
          <a:p>
            <a:r>
              <a:rPr lang="en-US" dirty="0"/>
              <a:t>Is there a way to batch-insert a subfield between two other existing subfields – for instance, a way to add a $h after the $a, but before the $b, in the 245 field?</a:t>
            </a:r>
          </a:p>
          <a:p>
            <a:r>
              <a:rPr lang="en-US" dirty="0"/>
              <a:t>Yes, using the Edit Subfield Function, and the special insert format.  From the Help file: </a:t>
            </a:r>
          </a:p>
          <a:p>
            <a:endParaRPr lang="en-US" dirty="0"/>
          </a:p>
        </p:txBody>
      </p:sp>
      <p:pic>
        <p:nvPicPr>
          <p:cNvPr id="2" name="Picture 1"/>
          <p:cNvPicPr>
            <a:picLocks noChangeAspect="1"/>
          </p:cNvPicPr>
          <p:nvPr/>
        </p:nvPicPr>
        <p:blipFill>
          <a:blip r:embed="rId2"/>
          <a:stretch>
            <a:fillRect/>
          </a:stretch>
        </p:blipFill>
        <p:spPr>
          <a:xfrm>
            <a:off x="1173191" y="2865005"/>
            <a:ext cx="4820409" cy="3466784"/>
          </a:xfrm>
          <a:prstGeom prst="rect">
            <a:avLst/>
          </a:prstGeom>
        </p:spPr>
      </p:pic>
    </p:spTree>
    <p:extLst>
      <p:ext uri="{BB962C8B-B14F-4D97-AF65-F5344CB8AC3E}">
        <p14:creationId xmlns:p14="http://schemas.microsoft.com/office/powerpoint/2010/main" val="2454847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#5</a:t>
            </a:r>
          </a:p>
        </p:txBody>
      </p:sp>
      <p:sp>
        <p:nvSpPr>
          <p:cNvPr id="4" name="Content Placeholder 3"/>
          <p:cNvSpPr>
            <a:spLocks noGrp="1"/>
          </p:cNvSpPr>
          <p:nvPr>
            <p:ph idx="1"/>
          </p:nvPr>
        </p:nvSpPr>
        <p:spPr/>
        <p:txBody>
          <a:bodyPr/>
          <a:lstStyle/>
          <a:p>
            <a:r>
              <a:rPr lang="en-US" dirty="0"/>
              <a:t>GMD Example:</a:t>
            </a:r>
          </a:p>
          <a:p>
            <a:endParaRPr lang="en-US" dirty="0"/>
          </a:p>
        </p:txBody>
      </p:sp>
      <p:pic>
        <p:nvPicPr>
          <p:cNvPr id="3" name="Picture 2"/>
          <p:cNvPicPr>
            <a:picLocks noChangeAspect="1"/>
          </p:cNvPicPr>
          <p:nvPr/>
        </p:nvPicPr>
        <p:blipFill>
          <a:blip r:embed="rId2"/>
          <a:stretch>
            <a:fillRect/>
          </a:stretch>
        </p:blipFill>
        <p:spPr>
          <a:xfrm>
            <a:off x="1245439" y="2306308"/>
            <a:ext cx="8648700" cy="3867150"/>
          </a:xfrm>
          <a:prstGeom prst="rect">
            <a:avLst/>
          </a:prstGeom>
        </p:spPr>
      </p:pic>
    </p:spTree>
    <p:extLst>
      <p:ext uri="{BB962C8B-B14F-4D97-AF65-F5344CB8AC3E}">
        <p14:creationId xmlns:p14="http://schemas.microsoft.com/office/powerpoint/2010/main" val="134524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#5</a:t>
            </a:r>
          </a:p>
        </p:txBody>
      </p:sp>
      <p:sp>
        <p:nvSpPr>
          <p:cNvPr id="4" name="Content Placeholder 3"/>
          <p:cNvSpPr>
            <a:spLocks noGrp="1"/>
          </p:cNvSpPr>
          <p:nvPr>
            <p:ph idx="1"/>
          </p:nvPr>
        </p:nvSpPr>
        <p:spPr/>
        <p:txBody>
          <a:bodyPr/>
          <a:lstStyle/>
          <a:p>
            <a:r>
              <a:rPr lang="en-US" dirty="0"/>
              <a:t>Better GMD Example:</a:t>
            </a:r>
          </a:p>
          <a:p>
            <a:endParaRPr lang="en-US" dirty="0"/>
          </a:p>
          <a:p>
            <a:endParaRPr lang="en-US" dirty="0"/>
          </a:p>
        </p:txBody>
      </p:sp>
      <p:pic>
        <p:nvPicPr>
          <p:cNvPr id="2" name="Picture 1"/>
          <p:cNvPicPr>
            <a:picLocks noChangeAspect="1"/>
          </p:cNvPicPr>
          <p:nvPr/>
        </p:nvPicPr>
        <p:blipFill>
          <a:blip r:embed="rId2"/>
          <a:stretch>
            <a:fillRect/>
          </a:stretch>
        </p:blipFill>
        <p:spPr>
          <a:xfrm>
            <a:off x="1618351" y="2314575"/>
            <a:ext cx="6016026" cy="3826193"/>
          </a:xfrm>
          <a:prstGeom prst="rect">
            <a:avLst/>
          </a:prstGeom>
        </p:spPr>
      </p:pic>
    </p:spTree>
    <p:extLst>
      <p:ext uri="{BB962C8B-B14F-4D97-AF65-F5344CB8AC3E}">
        <p14:creationId xmlns:p14="http://schemas.microsoft.com/office/powerpoint/2010/main" val="742793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#6</a:t>
            </a:r>
          </a:p>
        </p:txBody>
      </p:sp>
      <p:sp>
        <p:nvSpPr>
          <p:cNvPr id="4" name="Content Placeholder 3"/>
          <p:cNvSpPr>
            <a:spLocks noGrp="1"/>
          </p:cNvSpPr>
          <p:nvPr>
            <p:ph idx="1"/>
          </p:nvPr>
        </p:nvSpPr>
        <p:spPr/>
        <p:txBody>
          <a:bodyPr/>
          <a:lstStyle/>
          <a:p>
            <a:r>
              <a:rPr lang="en-US" dirty="0"/>
              <a:t>Is there a way to batch-insert the same 3-letter code in front of the information in a given field – for instance, is there a way to insert the letters “SPA” in front of different call numbers in the 099 fields of a hundred records at once?</a:t>
            </a:r>
          </a:p>
          <a:p>
            <a:br>
              <a:rPr lang="en-US" dirty="0"/>
            </a:br>
            <a:r>
              <a:rPr lang="en-US" dirty="0"/>
              <a:t>Using the Edit Subfield Function.  The tool provides special options that allow a user to easily prepend, append or change a subfield code.</a:t>
            </a:r>
          </a:p>
          <a:p>
            <a:r>
              <a:rPr lang="en-US" dirty="0"/>
              <a:t>^b – prepend</a:t>
            </a:r>
            <a:br>
              <a:rPr lang="en-US" dirty="0"/>
            </a:br>
            <a:r>
              <a:rPr lang="en-US" dirty="0"/>
              <a:t>^e – append</a:t>
            </a:r>
            <a:br>
              <a:rPr lang="en-US" dirty="0"/>
            </a:br>
            <a:r>
              <a:rPr lang="en-US" dirty="0"/>
              <a:t>^c – change subfield code</a:t>
            </a:r>
          </a:p>
          <a:p>
            <a:endParaRPr lang="en-US" dirty="0"/>
          </a:p>
        </p:txBody>
      </p:sp>
    </p:spTree>
    <p:extLst>
      <p:ext uri="{BB962C8B-B14F-4D97-AF65-F5344CB8AC3E}">
        <p14:creationId xmlns:p14="http://schemas.microsoft.com/office/powerpoint/2010/main" val="114818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#6</a:t>
            </a:r>
          </a:p>
        </p:txBody>
      </p:sp>
      <p:sp>
        <p:nvSpPr>
          <p:cNvPr id="4" name="Content Placeholder 3"/>
          <p:cNvSpPr>
            <a:spLocks noGrp="1"/>
          </p:cNvSpPr>
          <p:nvPr>
            <p:ph idx="1"/>
          </p:nvPr>
        </p:nvSpPr>
        <p:spPr/>
        <p:txBody>
          <a:bodyPr/>
          <a:lstStyle/>
          <a:p>
            <a:r>
              <a:rPr lang="en-US" dirty="0"/>
              <a:t>A second option is to use the Replace Function with a regular expression.  </a:t>
            </a:r>
          </a:p>
          <a:p>
            <a:r>
              <a:rPr lang="en-US" dirty="0"/>
              <a:t>Example – prepend a code to the date in the call number found in the 050</a:t>
            </a:r>
          </a:p>
          <a:p>
            <a:endParaRPr lang="en-US" dirty="0"/>
          </a:p>
        </p:txBody>
      </p:sp>
      <p:pic>
        <p:nvPicPr>
          <p:cNvPr id="2" name="Picture 1"/>
          <p:cNvPicPr>
            <a:picLocks noChangeAspect="1"/>
          </p:cNvPicPr>
          <p:nvPr/>
        </p:nvPicPr>
        <p:blipFill>
          <a:blip r:embed="rId2"/>
          <a:stretch>
            <a:fillRect/>
          </a:stretch>
        </p:blipFill>
        <p:spPr>
          <a:xfrm>
            <a:off x="1097280" y="2773481"/>
            <a:ext cx="6210300" cy="3381375"/>
          </a:xfrm>
          <a:prstGeom prst="rect">
            <a:avLst/>
          </a:prstGeom>
        </p:spPr>
      </p:pic>
    </p:spTree>
    <p:extLst>
      <p:ext uri="{BB962C8B-B14F-4D97-AF65-F5344CB8AC3E}">
        <p14:creationId xmlns:p14="http://schemas.microsoft.com/office/powerpoint/2010/main" val="2099443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#6</a:t>
            </a:r>
          </a:p>
        </p:txBody>
      </p:sp>
      <p:sp>
        <p:nvSpPr>
          <p:cNvPr id="4" name="Content Placeholder 3"/>
          <p:cNvSpPr>
            <a:spLocks noGrp="1"/>
          </p:cNvSpPr>
          <p:nvPr>
            <p:ph idx="1"/>
          </p:nvPr>
        </p:nvSpPr>
        <p:spPr/>
        <p:txBody>
          <a:bodyPr/>
          <a:lstStyle/>
          <a:p>
            <a:r>
              <a:rPr lang="en-US" dirty="0"/>
              <a:t>A third option is to use the Edit Field Function with a regular expression.  </a:t>
            </a:r>
          </a:p>
          <a:p>
            <a:r>
              <a:rPr lang="en-US" dirty="0"/>
              <a:t>Example – prepend a code to the date in the call number found in the 050</a:t>
            </a:r>
          </a:p>
          <a:p>
            <a:endParaRPr lang="en-US" dirty="0"/>
          </a:p>
        </p:txBody>
      </p:sp>
      <p:pic>
        <p:nvPicPr>
          <p:cNvPr id="3" name="Picture 2"/>
          <p:cNvPicPr>
            <a:picLocks noChangeAspect="1"/>
          </p:cNvPicPr>
          <p:nvPr/>
        </p:nvPicPr>
        <p:blipFill>
          <a:blip r:embed="rId2"/>
          <a:stretch>
            <a:fillRect/>
          </a:stretch>
        </p:blipFill>
        <p:spPr>
          <a:xfrm>
            <a:off x="1097280" y="2737629"/>
            <a:ext cx="7518999" cy="3362019"/>
          </a:xfrm>
          <a:prstGeom prst="rect">
            <a:avLst/>
          </a:prstGeom>
        </p:spPr>
      </p:pic>
    </p:spTree>
    <p:extLst>
      <p:ext uri="{BB962C8B-B14F-4D97-AF65-F5344CB8AC3E}">
        <p14:creationId xmlns:p14="http://schemas.microsoft.com/office/powerpoint/2010/main" val="376590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MarcEdit Program Settings</a:t>
            </a:r>
          </a:p>
        </p:txBody>
      </p:sp>
      <p:sp>
        <p:nvSpPr>
          <p:cNvPr id="3" name="Content Placeholder 2"/>
          <p:cNvSpPr>
            <a:spLocks noGrp="1"/>
          </p:cNvSpPr>
          <p:nvPr>
            <p:ph idx="1"/>
          </p:nvPr>
        </p:nvSpPr>
        <p:spPr>
          <a:xfrm>
            <a:off x="1188589" y="1883467"/>
            <a:ext cx="3014135" cy="3444997"/>
          </a:xfrm>
        </p:spPr>
        <p:txBody>
          <a:bodyPr>
            <a:normAutofit/>
          </a:bodyPr>
          <a:lstStyle/>
          <a:p>
            <a:r>
              <a:rPr lang="en-US" dirty="0"/>
              <a:t>MarcEdit allows you to customize the most widely used programs onto the front page.</a:t>
            </a:r>
          </a:p>
        </p:txBody>
      </p:sp>
      <p:pic>
        <p:nvPicPr>
          <p:cNvPr id="5" name="Picture 4"/>
          <p:cNvPicPr>
            <a:picLocks noChangeAspect="1"/>
          </p:cNvPicPr>
          <p:nvPr/>
        </p:nvPicPr>
        <p:blipFill>
          <a:blip r:embed="rId2"/>
          <a:stretch>
            <a:fillRect/>
          </a:stretch>
        </p:blipFill>
        <p:spPr>
          <a:xfrm>
            <a:off x="4912409" y="1883468"/>
            <a:ext cx="5708699" cy="4243270"/>
          </a:xfrm>
          <a:prstGeom prst="rect">
            <a:avLst/>
          </a:prstGeom>
        </p:spPr>
      </p:pic>
    </p:spTree>
    <p:extLst>
      <p:ext uri="{BB962C8B-B14F-4D97-AF65-F5344CB8AC3E}">
        <p14:creationId xmlns:p14="http://schemas.microsoft.com/office/powerpoint/2010/main" val="3813162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#7</a:t>
            </a:r>
          </a:p>
        </p:txBody>
      </p:sp>
      <p:sp>
        <p:nvSpPr>
          <p:cNvPr id="4" name="Content Placeholder 3"/>
          <p:cNvSpPr>
            <a:spLocks noGrp="1"/>
          </p:cNvSpPr>
          <p:nvPr>
            <p:ph idx="1"/>
          </p:nvPr>
        </p:nvSpPr>
        <p:spPr/>
        <p:txBody>
          <a:bodyPr/>
          <a:lstStyle/>
          <a:p>
            <a:r>
              <a:rPr lang="en-US" dirty="0"/>
              <a:t>In a file containing many records, we can ask MarcEdit to “jump to” record 173, or record 68 – is there a way to know, when we are in the middle of a large file of records, what number record we are looking at?  If not, is there a way we can assign running numbers to a file of records, so that they are visually labeled “1,2,3,”etc.?</a:t>
            </a:r>
          </a:p>
          <a:p>
            <a:br>
              <a:rPr lang="en-US" dirty="0"/>
            </a:br>
            <a:r>
              <a:rPr lang="en-US" dirty="0"/>
              <a:t>The MarcEdit mnemonic format has the ability to add comments that are ignored on compilation.  Comments within the format begin with #.  i.e.</a:t>
            </a:r>
          </a:p>
          <a:p>
            <a:r>
              <a:rPr lang="fr-FR" dirty="0"/>
              <a:t>=LDR  02219cas a2200553   4500</a:t>
            </a:r>
            <a:br>
              <a:rPr lang="fr-FR" dirty="0"/>
            </a:br>
            <a:r>
              <a:rPr lang="fr-FR" dirty="0"/>
              <a:t>#This </a:t>
            </a:r>
            <a:r>
              <a:rPr lang="fr-FR" dirty="0" err="1"/>
              <a:t>is</a:t>
            </a:r>
            <a:r>
              <a:rPr lang="fr-FR" dirty="0"/>
              <a:t> a comment and </a:t>
            </a:r>
            <a:r>
              <a:rPr lang="fr-FR" dirty="0" err="1"/>
              <a:t>will</a:t>
            </a:r>
            <a:r>
              <a:rPr lang="fr-FR" dirty="0"/>
              <a:t> </a:t>
            </a:r>
            <a:r>
              <a:rPr lang="fr-FR" dirty="0" err="1"/>
              <a:t>be</a:t>
            </a:r>
            <a:r>
              <a:rPr lang="fr-FR" dirty="0"/>
              <a:t> </a:t>
            </a:r>
            <a:r>
              <a:rPr lang="fr-FR" dirty="0" err="1"/>
              <a:t>ignored</a:t>
            </a:r>
            <a:br>
              <a:rPr lang="fr-FR" dirty="0"/>
            </a:br>
            <a:r>
              <a:rPr lang="fr-FR" dirty="0"/>
              <a:t>=005  20150405102612.0</a:t>
            </a:r>
            <a:br>
              <a:rPr lang="fr-FR" dirty="0"/>
            </a:br>
            <a:r>
              <a:rPr lang="fr-FR" dirty="0"/>
              <a:t>=008  760405d19761980nyuuu\m\\\\\\\0\\\d0eng\c</a:t>
            </a:r>
            <a:endParaRPr lang="en-US" dirty="0"/>
          </a:p>
        </p:txBody>
      </p:sp>
    </p:spTree>
    <p:extLst>
      <p:ext uri="{BB962C8B-B14F-4D97-AF65-F5344CB8AC3E}">
        <p14:creationId xmlns:p14="http://schemas.microsoft.com/office/powerpoint/2010/main" val="2755321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#7</a:t>
            </a:r>
          </a:p>
        </p:txBody>
      </p:sp>
      <p:sp>
        <p:nvSpPr>
          <p:cNvPr id="4" name="Content Placeholder 3"/>
          <p:cNvSpPr>
            <a:spLocks noGrp="1"/>
          </p:cNvSpPr>
          <p:nvPr>
            <p:ph idx="1"/>
          </p:nvPr>
        </p:nvSpPr>
        <p:spPr/>
        <p:txBody>
          <a:bodyPr/>
          <a:lstStyle/>
          <a:p>
            <a:r>
              <a:rPr lang="en-US" dirty="0"/>
              <a:t>MarcEdit has a tool though that can add record numbers to a file.  It is found in the Control Number generator (not a good place for it now that I think about it)</a:t>
            </a:r>
          </a:p>
        </p:txBody>
      </p:sp>
      <p:pic>
        <p:nvPicPr>
          <p:cNvPr id="2" name="Picture 1"/>
          <p:cNvPicPr>
            <a:picLocks noChangeAspect="1"/>
          </p:cNvPicPr>
          <p:nvPr/>
        </p:nvPicPr>
        <p:blipFill>
          <a:blip r:embed="rId2"/>
          <a:stretch>
            <a:fillRect/>
          </a:stretch>
        </p:blipFill>
        <p:spPr>
          <a:xfrm>
            <a:off x="1014503" y="2549825"/>
            <a:ext cx="3790410" cy="3609914"/>
          </a:xfrm>
          <a:prstGeom prst="rect">
            <a:avLst/>
          </a:prstGeom>
        </p:spPr>
      </p:pic>
    </p:spTree>
    <p:extLst>
      <p:ext uri="{BB962C8B-B14F-4D97-AF65-F5344CB8AC3E}">
        <p14:creationId xmlns:p14="http://schemas.microsoft.com/office/powerpoint/2010/main" val="2268803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#8</a:t>
            </a:r>
          </a:p>
        </p:txBody>
      </p:sp>
      <p:sp>
        <p:nvSpPr>
          <p:cNvPr id="4" name="Content Placeholder 3"/>
          <p:cNvSpPr>
            <a:spLocks noGrp="1"/>
          </p:cNvSpPr>
          <p:nvPr>
            <p:ph idx="1"/>
          </p:nvPr>
        </p:nvSpPr>
        <p:spPr/>
        <p:txBody>
          <a:bodyPr/>
          <a:lstStyle/>
          <a:p>
            <a:r>
              <a:rPr lang="en-US" dirty="0"/>
              <a:t>Automating Workflows</a:t>
            </a:r>
          </a:p>
          <a:p>
            <a:r>
              <a:rPr lang="en-US" dirty="0"/>
              <a:t>MarcEdit includes a task manager that allows user the ability to “record” macros that can then perform multiple steps all at once.  What’s more, because tasks are procedural – each task that follows can perform actions based on the result of the task action above it.</a:t>
            </a:r>
          </a:p>
          <a:p>
            <a:endParaRPr lang="en-US" dirty="0"/>
          </a:p>
        </p:txBody>
      </p:sp>
    </p:spTree>
    <p:extLst>
      <p:ext uri="{BB962C8B-B14F-4D97-AF65-F5344CB8AC3E}">
        <p14:creationId xmlns:p14="http://schemas.microsoft.com/office/powerpoint/2010/main" val="2135155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#8</a:t>
            </a:r>
          </a:p>
        </p:txBody>
      </p:sp>
      <p:sp>
        <p:nvSpPr>
          <p:cNvPr id="4" name="Content Placeholder 3"/>
          <p:cNvSpPr>
            <a:spLocks noGrp="1"/>
          </p:cNvSpPr>
          <p:nvPr>
            <p:ph idx="1"/>
          </p:nvPr>
        </p:nvSpPr>
        <p:spPr/>
        <p:txBody>
          <a:bodyPr/>
          <a:lstStyle/>
          <a:p>
            <a:r>
              <a:rPr lang="en-US" dirty="0"/>
              <a:t>Task Automation Example</a:t>
            </a:r>
          </a:p>
          <a:p>
            <a:endParaRPr lang="en-US" dirty="0"/>
          </a:p>
          <a:p>
            <a:endParaRPr lang="en-US" dirty="0"/>
          </a:p>
        </p:txBody>
      </p:sp>
      <p:pic>
        <p:nvPicPr>
          <p:cNvPr id="2" name="Picture 1"/>
          <p:cNvPicPr>
            <a:picLocks noChangeAspect="1"/>
          </p:cNvPicPr>
          <p:nvPr/>
        </p:nvPicPr>
        <p:blipFill>
          <a:blip r:embed="rId2"/>
          <a:stretch>
            <a:fillRect/>
          </a:stretch>
        </p:blipFill>
        <p:spPr>
          <a:xfrm>
            <a:off x="1182267" y="2231906"/>
            <a:ext cx="4410075" cy="3981450"/>
          </a:xfrm>
          <a:prstGeom prst="rect">
            <a:avLst/>
          </a:prstGeom>
        </p:spPr>
      </p:pic>
    </p:spTree>
    <p:extLst>
      <p:ext uri="{BB962C8B-B14F-4D97-AF65-F5344CB8AC3E}">
        <p14:creationId xmlns:p14="http://schemas.microsoft.com/office/powerpoint/2010/main" val="1037587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#9</a:t>
            </a:r>
          </a:p>
        </p:txBody>
      </p:sp>
      <p:sp>
        <p:nvSpPr>
          <p:cNvPr id="4" name="Content Placeholder 3"/>
          <p:cNvSpPr>
            <a:spLocks noGrp="1"/>
          </p:cNvSpPr>
          <p:nvPr>
            <p:ph idx="1"/>
          </p:nvPr>
        </p:nvSpPr>
        <p:spPr/>
        <p:txBody>
          <a:bodyPr/>
          <a:lstStyle/>
          <a:p>
            <a:r>
              <a:rPr lang="en-US" dirty="0"/>
              <a:t>Vendor records send records where some fields are all in upper case.  Can MarcEdit fix this?</a:t>
            </a:r>
          </a:p>
          <a:p>
            <a:endParaRPr lang="en-US" dirty="0"/>
          </a:p>
          <a:p>
            <a:r>
              <a:rPr lang="en-US" dirty="0"/>
              <a:t>Yes, MarcEdit has a set of Edit Shortcuts that support a variety of edit actions.  One of these is case processing.</a:t>
            </a:r>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6379593" y="3309260"/>
            <a:ext cx="4481063" cy="2559834"/>
          </a:xfrm>
          <a:prstGeom prst="rect">
            <a:avLst/>
          </a:prstGeom>
        </p:spPr>
      </p:pic>
    </p:spTree>
    <p:extLst>
      <p:ext uri="{BB962C8B-B14F-4D97-AF65-F5344CB8AC3E}">
        <p14:creationId xmlns:p14="http://schemas.microsoft.com/office/powerpoint/2010/main" val="238709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10	</a:t>
            </a:r>
          </a:p>
        </p:txBody>
      </p:sp>
      <p:sp>
        <p:nvSpPr>
          <p:cNvPr id="3" name="Content Placeholder 2"/>
          <p:cNvSpPr>
            <a:spLocks noGrp="1"/>
          </p:cNvSpPr>
          <p:nvPr>
            <p:ph idx="1"/>
          </p:nvPr>
        </p:nvSpPr>
        <p:spPr/>
        <p:txBody>
          <a:bodyPr/>
          <a:lstStyle/>
          <a:p>
            <a:r>
              <a:rPr lang="en-US" dirty="0"/>
              <a:t>I have a set of </a:t>
            </a:r>
            <a:r>
              <a:rPr lang="en-US" dirty="0" err="1"/>
              <a:t>ebook</a:t>
            </a:r>
            <a:r>
              <a:rPr lang="en-US" dirty="0"/>
              <a:t> records, and I’d like to insert a call number</a:t>
            </a:r>
          </a:p>
          <a:p>
            <a:endParaRPr lang="en-US" dirty="0"/>
          </a:p>
        </p:txBody>
      </p:sp>
      <p:pic>
        <p:nvPicPr>
          <p:cNvPr id="5" name="Picture 4"/>
          <p:cNvPicPr>
            <a:picLocks noChangeAspect="1"/>
          </p:cNvPicPr>
          <p:nvPr/>
        </p:nvPicPr>
        <p:blipFill>
          <a:blip r:embed="rId2"/>
          <a:stretch>
            <a:fillRect/>
          </a:stretch>
        </p:blipFill>
        <p:spPr>
          <a:xfrm>
            <a:off x="6822830" y="2754923"/>
            <a:ext cx="3379809" cy="2854569"/>
          </a:xfrm>
          <a:prstGeom prst="rect">
            <a:avLst/>
          </a:prstGeom>
        </p:spPr>
      </p:pic>
      <p:sp>
        <p:nvSpPr>
          <p:cNvPr id="6" name="Content Placeholder 2"/>
          <p:cNvSpPr txBox="1">
            <a:spLocks/>
          </p:cNvSpPr>
          <p:nvPr/>
        </p:nvSpPr>
        <p:spPr>
          <a:xfrm>
            <a:off x="1097279" y="2365130"/>
            <a:ext cx="4772509" cy="335866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MarcEdit can leverage OCLC WorldCat to generate call numbers automatically for files</a:t>
            </a:r>
          </a:p>
          <a:p>
            <a:pPr lvl="1"/>
            <a:r>
              <a:rPr lang="en-US" dirty="0"/>
              <a:t>Fields used:</a:t>
            </a:r>
          </a:p>
          <a:p>
            <a:pPr lvl="2"/>
            <a:r>
              <a:rPr lang="en-US" dirty="0"/>
              <a:t>001</a:t>
            </a:r>
          </a:p>
          <a:p>
            <a:pPr lvl="2"/>
            <a:r>
              <a:rPr lang="en-US" dirty="0"/>
              <a:t>010$a$z</a:t>
            </a:r>
          </a:p>
          <a:p>
            <a:pPr lvl="2"/>
            <a:r>
              <a:rPr lang="en-US" dirty="0"/>
              <a:t>020$a$z</a:t>
            </a:r>
          </a:p>
          <a:p>
            <a:pPr lvl="2"/>
            <a:r>
              <a:rPr lang="en-US" dirty="0"/>
              <a:t>022$a$z</a:t>
            </a:r>
          </a:p>
          <a:p>
            <a:pPr lvl="2"/>
            <a:r>
              <a:rPr lang="en-US" dirty="0"/>
              <a:t>024$a$z</a:t>
            </a:r>
          </a:p>
          <a:p>
            <a:pPr lvl="2"/>
            <a:r>
              <a:rPr lang="en-US" dirty="0"/>
              <a:t>1xx$a</a:t>
            </a:r>
          </a:p>
          <a:p>
            <a:pPr lvl="2"/>
            <a:r>
              <a:rPr lang="en-US" dirty="0"/>
              <a:t>776$w$z</a:t>
            </a:r>
          </a:p>
        </p:txBody>
      </p:sp>
    </p:spTree>
    <p:extLst>
      <p:ext uri="{BB962C8B-B14F-4D97-AF65-F5344CB8AC3E}">
        <p14:creationId xmlns:p14="http://schemas.microsoft.com/office/powerpoint/2010/main" val="4179147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MARCNext</a:t>
            </a:r>
            <a:endParaRPr lang="en-US" dirty="0"/>
          </a:p>
        </p:txBody>
      </p:sp>
      <p:sp>
        <p:nvSpPr>
          <p:cNvPr id="3" name="Content Placeholder 2"/>
          <p:cNvSpPr>
            <a:spLocks noGrp="1"/>
          </p:cNvSpPr>
          <p:nvPr>
            <p:ph idx="1"/>
          </p:nvPr>
        </p:nvSpPr>
        <p:spPr/>
        <p:txBody>
          <a:bodyPr/>
          <a:lstStyle/>
          <a:p>
            <a:r>
              <a:rPr lang="en-US" dirty="0"/>
              <a:t>Represents a testbed of tools to help catalogers think about what comes next</a:t>
            </a:r>
          </a:p>
        </p:txBody>
      </p:sp>
      <p:pic>
        <p:nvPicPr>
          <p:cNvPr id="5" name="Picture 4"/>
          <p:cNvPicPr>
            <a:picLocks noChangeAspect="1"/>
          </p:cNvPicPr>
          <p:nvPr/>
        </p:nvPicPr>
        <p:blipFill>
          <a:blip r:embed="rId2"/>
          <a:stretch>
            <a:fillRect/>
          </a:stretch>
        </p:blipFill>
        <p:spPr>
          <a:xfrm>
            <a:off x="2984988" y="2323734"/>
            <a:ext cx="3978520" cy="3603300"/>
          </a:xfrm>
          <a:prstGeom prst="rect">
            <a:avLst/>
          </a:prstGeom>
        </p:spPr>
      </p:pic>
    </p:spTree>
    <p:extLst>
      <p:ext uri="{BB962C8B-B14F-4D97-AF65-F5344CB8AC3E}">
        <p14:creationId xmlns:p14="http://schemas.microsoft.com/office/powerpoint/2010/main" val="3090796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BibFrame</a:t>
            </a:r>
            <a:r>
              <a:rPr lang="en-US" dirty="0"/>
              <a:t> </a:t>
            </a:r>
            <a:r>
              <a:rPr lang="en-US" dirty="0" err="1"/>
              <a:t>Testbed</a:t>
            </a:r>
            <a:endParaRPr lang="en-US" dirty="0"/>
          </a:p>
        </p:txBody>
      </p:sp>
      <p:pic>
        <p:nvPicPr>
          <p:cNvPr id="5" name="Picture 4"/>
          <p:cNvPicPr>
            <a:picLocks noChangeAspect="1"/>
          </p:cNvPicPr>
          <p:nvPr/>
        </p:nvPicPr>
        <p:blipFill>
          <a:blip r:embed="rId2"/>
          <a:stretch>
            <a:fillRect/>
          </a:stretch>
        </p:blipFill>
        <p:spPr>
          <a:xfrm>
            <a:off x="3124201" y="1981201"/>
            <a:ext cx="5757863" cy="3838575"/>
          </a:xfrm>
          <a:prstGeom prst="rect">
            <a:avLst/>
          </a:prstGeom>
        </p:spPr>
      </p:pic>
    </p:spTree>
    <p:extLst>
      <p:ext uri="{BB962C8B-B14F-4D97-AF65-F5344CB8AC3E}">
        <p14:creationId xmlns:p14="http://schemas.microsoft.com/office/powerpoint/2010/main" val="3461266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Linking Identifiers</a:t>
            </a:r>
          </a:p>
        </p:txBody>
      </p:sp>
      <p:pic>
        <p:nvPicPr>
          <p:cNvPr id="4" name="Picture 3"/>
          <p:cNvPicPr>
            <a:picLocks noChangeAspect="1"/>
          </p:cNvPicPr>
          <p:nvPr/>
        </p:nvPicPr>
        <p:blipFill>
          <a:blip r:embed="rId2"/>
          <a:stretch>
            <a:fillRect/>
          </a:stretch>
        </p:blipFill>
        <p:spPr>
          <a:xfrm>
            <a:off x="2689140" y="2057400"/>
            <a:ext cx="6859441" cy="3943350"/>
          </a:xfrm>
          <a:prstGeom prst="rect">
            <a:avLst/>
          </a:prstGeom>
        </p:spPr>
      </p:pic>
    </p:spTree>
    <p:extLst>
      <p:ext uri="{BB962C8B-B14F-4D97-AF65-F5344CB8AC3E}">
        <p14:creationId xmlns:p14="http://schemas.microsoft.com/office/powerpoint/2010/main" val="198006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Validating Headings</a:t>
            </a:r>
          </a:p>
        </p:txBody>
      </p:sp>
      <p:sp>
        <p:nvSpPr>
          <p:cNvPr id="4" name="Content Placeholder 3"/>
          <p:cNvSpPr>
            <a:spLocks noGrp="1"/>
          </p:cNvSpPr>
          <p:nvPr>
            <p:ph idx="1"/>
          </p:nvPr>
        </p:nvSpPr>
        <p:spPr/>
        <p:txBody>
          <a:bodyPr/>
          <a:lstStyle/>
          <a:p>
            <a:r>
              <a:rPr lang="en-US" dirty="0"/>
              <a:t>New to MarcEdit is a new reporting feature that can be used to validate headings against the Library of Congress Authority file.  </a:t>
            </a:r>
          </a:p>
          <a:p>
            <a:r>
              <a:rPr lang="en-US" dirty="0"/>
              <a:t>The tool generates a report, provides an option to isolate records that need work, and the ability to generate an excel report.</a:t>
            </a:r>
          </a:p>
          <a:p>
            <a:r>
              <a:rPr lang="en-US" dirty="0"/>
              <a:t>Functionality that will soon be coming will be the ability to automatically correct variants when located.</a:t>
            </a:r>
          </a:p>
          <a:p>
            <a:endParaRPr lang="en-US" dirty="0"/>
          </a:p>
          <a:p>
            <a:endParaRPr lang="en-US" dirty="0"/>
          </a:p>
        </p:txBody>
      </p:sp>
    </p:spTree>
    <p:extLst>
      <p:ext uri="{BB962C8B-B14F-4D97-AF65-F5344CB8AC3E}">
        <p14:creationId xmlns:p14="http://schemas.microsoft.com/office/powerpoint/2010/main" val="66888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MarcEdit Language Preferences</a:t>
            </a:r>
          </a:p>
        </p:txBody>
      </p:sp>
      <p:sp>
        <p:nvSpPr>
          <p:cNvPr id="3" name="Content Placeholder 2"/>
          <p:cNvSpPr>
            <a:spLocks noGrp="1"/>
          </p:cNvSpPr>
          <p:nvPr>
            <p:ph idx="1"/>
          </p:nvPr>
        </p:nvSpPr>
        <p:spPr/>
        <p:txBody>
          <a:bodyPr>
            <a:normAutofit/>
          </a:bodyPr>
          <a:lstStyle/>
          <a:p>
            <a:r>
              <a:rPr lang="en-US" sz="2800" dirty="0"/>
              <a:t>MarcEdit allows you to set your preferred font for use with the User Interface.</a:t>
            </a:r>
          </a:p>
          <a:p>
            <a:r>
              <a:rPr lang="en-US" sz="2800" dirty="0"/>
              <a:t>MarcEdit allows you to set your preferred font size for use within the program.</a:t>
            </a:r>
          </a:p>
        </p:txBody>
      </p:sp>
    </p:spTree>
    <p:extLst>
      <p:ext uri="{BB962C8B-B14F-4D97-AF65-F5344CB8AC3E}">
        <p14:creationId xmlns:p14="http://schemas.microsoft.com/office/powerpoint/2010/main" val="3908415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Validating Headings</a:t>
            </a:r>
          </a:p>
        </p:txBody>
      </p:sp>
      <p:pic>
        <p:nvPicPr>
          <p:cNvPr id="4" name="Content Placeholder 3"/>
          <p:cNvPicPr>
            <a:picLocks noGrp="1" noChangeAspect="1"/>
          </p:cNvPicPr>
          <p:nvPr>
            <p:ph idx="1"/>
          </p:nvPr>
        </p:nvPicPr>
        <p:blipFill>
          <a:blip r:embed="rId2"/>
          <a:stretch>
            <a:fillRect/>
          </a:stretch>
        </p:blipFill>
        <p:spPr>
          <a:xfrm>
            <a:off x="1218023" y="1890224"/>
            <a:ext cx="3556157" cy="4022725"/>
          </a:xfrm>
          <a:prstGeom prst="rect">
            <a:avLst/>
          </a:prstGeom>
        </p:spPr>
      </p:pic>
    </p:spTree>
    <p:extLst>
      <p:ext uri="{BB962C8B-B14F-4D97-AF65-F5344CB8AC3E}">
        <p14:creationId xmlns:p14="http://schemas.microsoft.com/office/powerpoint/2010/main" val="2529016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Conditional Replacements</a:t>
            </a:r>
          </a:p>
        </p:txBody>
      </p:sp>
      <p:sp>
        <p:nvSpPr>
          <p:cNvPr id="3" name="Content Placeholder 2"/>
          <p:cNvSpPr>
            <a:spLocks noGrp="1"/>
          </p:cNvSpPr>
          <p:nvPr>
            <p:ph idx="1"/>
          </p:nvPr>
        </p:nvSpPr>
        <p:spPr/>
        <p:txBody>
          <a:bodyPr/>
          <a:lstStyle/>
          <a:p>
            <a:r>
              <a:rPr lang="en-US" dirty="0" err="1"/>
              <a:t>MarcEdit’s</a:t>
            </a:r>
            <a:r>
              <a:rPr lang="en-US" dirty="0"/>
              <a:t> Replace Function has always been one of the most powerful functions in the application, but doing replacements that required the evaluation of multiple data points has always been incredibly difficult.</a:t>
            </a:r>
          </a:p>
          <a:p>
            <a:r>
              <a:rPr lang="en-US" dirty="0"/>
              <a:t>Introduced a month or two ago – the ability to do a conditional query to match specific records, prior to performing the actual search and replacement.</a:t>
            </a:r>
          </a:p>
          <a:p>
            <a:endParaRPr lang="en-US" dirty="0"/>
          </a:p>
        </p:txBody>
      </p:sp>
    </p:spTree>
    <p:extLst>
      <p:ext uri="{BB962C8B-B14F-4D97-AF65-F5344CB8AC3E}">
        <p14:creationId xmlns:p14="http://schemas.microsoft.com/office/powerpoint/2010/main" val="3066038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Conditional Replacements</a:t>
            </a:r>
          </a:p>
        </p:txBody>
      </p:sp>
      <p:pic>
        <p:nvPicPr>
          <p:cNvPr id="2" name="Content Placeholder 1"/>
          <p:cNvPicPr>
            <a:picLocks noGrp="1" noChangeAspect="1"/>
          </p:cNvPicPr>
          <p:nvPr>
            <p:ph idx="1"/>
          </p:nvPr>
        </p:nvPicPr>
        <p:blipFill>
          <a:blip r:embed="rId2"/>
          <a:stretch>
            <a:fillRect/>
          </a:stretch>
        </p:blipFill>
        <p:spPr>
          <a:xfrm>
            <a:off x="1183544" y="1959904"/>
            <a:ext cx="6210300" cy="3381375"/>
          </a:xfrm>
          <a:prstGeom prst="rect">
            <a:avLst/>
          </a:prstGeom>
        </p:spPr>
      </p:pic>
    </p:spTree>
    <p:extLst>
      <p:ext uri="{BB962C8B-B14F-4D97-AF65-F5344CB8AC3E}">
        <p14:creationId xmlns:p14="http://schemas.microsoft.com/office/powerpoint/2010/main" val="1043248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MARCValidator</a:t>
            </a:r>
            <a:r>
              <a:rPr lang="en-US" dirty="0"/>
              <a:t> Changes</a:t>
            </a:r>
          </a:p>
        </p:txBody>
      </p:sp>
      <p:sp>
        <p:nvSpPr>
          <p:cNvPr id="3" name="Content Placeholder 2"/>
          <p:cNvSpPr>
            <a:spLocks noGrp="1"/>
          </p:cNvSpPr>
          <p:nvPr>
            <p:ph idx="1"/>
          </p:nvPr>
        </p:nvSpPr>
        <p:spPr/>
        <p:txBody>
          <a:bodyPr/>
          <a:lstStyle/>
          <a:p>
            <a:r>
              <a:rPr lang="en-US" dirty="0" err="1"/>
              <a:t>MarcValidator</a:t>
            </a:r>
            <a:r>
              <a:rPr lang="en-US" dirty="0"/>
              <a:t> has two modes:</a:t>
            </a:r>
            <a:br>
              <a:rPr lang="en-US" dirty="0"/>
            </a:br>
            <a:endParaRPr lang="en-US" dirty="0"/>
          </a:p>
          <a:p>
            <a:pPr lvl="1">
              <a:buFont typeface="Wingdings" panose="05000000000000000000" pitchFamily="2" charset="2"/>
              <a:buChar char="q"/>
            </a:pPr>
            <a:r>
              <a:rPr lang="en-US" dirty="0"/>
              <a:t> When working with MARC (.</a:t>
            </a:r>
            <a:r>
              <a:rPr lang="en-US" dirty="0" err="1"/>
              <a:t>mrc</a:t>
            </a:r>
            <a:r>
              <a:rPr lang="en-US" dirty="0"/>
              <a:t>) files</a:t>
            </a:r>
          </a:p>
          <a:p>
            <a:pPr lvl="2">
              <a:buFont typeface="Arial" panose="020B0604020202020204" pitchFamily="34" charset="0"/>
              <a:buChar char="•"/>
            </a:pPr>
            <a:r>
              <a:rPr lang="en-US" dirty="0"/>
              <a:t>Validate Records – Uses the Rules file to validate content against MARC21 rules.</a:t>
            </a:r>
          </a:p>
          <a:p>
            <a:pPr lvl="2">
              <a:buFont typeface="Arial" panose="020B0604020202020204" pitchFamily="34" charset="0"/>
              <a:buChar char="•"/>
            </a:pPr>
            <a:r>
              <a:rPr lang="en-US" dirty="0"/>
              <a:t>Identify Invalid Records – identifies records that are unable to be processed by the strict processing algorithm</a:t>
            </a:r>
          </a:p>
          <a:p>
            <a:pPr lvl="2">
              <a:buFont typeface="Arial" panose="020B0604020202020204" pitchFamily="34" charset="0"/>
              <a:buChar char="•"/>
            </a:pPr>
            <a:r>
              <a:rPr lang="en-US" dirty="0"/>
              <a:t>Remove Invalid Records – removes records that are unable to be processed by the strict processing algorithm</a:t>
            </a:r>
          </a:p>
          <a:p>
            <a:pPr lvl="2">
              <a:buFont typeface="Arial" panose="020B0604020202020204" pitchFamily="34" charset="0"/>
              <a:buChar char="•"/>
            </a:pPr>
            <a:endParaRPr lang="en-US" dirty="0"/>
          </a:p>
          <a:p>
            <a:pPr lvl="1">
              <a:buFont typeface="Wingdings" panose="05000000000000000000" pitchFamily="2" charset="2"/>
              <a:buChar char="q"/>
            </a:pPr>
            <a:r>
              <a:rPr lang="en-US" dirty="0"/>
              <a:t> When working with Mnemonic (.</a:t>
            </a:r>
            <a:r>
              <a:rPr lang="en-US" dirty="0" err="1"/>
              <a:t>mrk</a:t>
            </a:r>
            <a:r>
              <a:rPr lang="en-US" dirty="0"/>
              <a:t>) files</a:t>
            </a:r>
          </a:p>
          <a:p>
            <a:pPr lvl="2">
              <a:buFont typeface="Arial" panose="020B0604020202020204" pitchFamily="34" charset="0"/>
              <a:buChar char="•"/>
            </a:pPr>
            <a:r>
              <a:rPr lang="en-US" dirty="0"/>
              <a:t>Validate Records – Uses the Rules file to validate content against MARC21 rules.</a:t>
            </a:r>
          </a:p>
          <a:p>
            <a:pPr lvl="2">
              <a:buFont typeface="Arial" panose="020B0604020202020204" pitchFamily="34" charset="0"/>
              <a:buChar char="•"/>
            </a:pPr>
            <a:r>
              <a:rPr lang="en-US" dirty="0"/>
              <a:t>Identify Invalid Records – identify records that are unable to be compiled back into MARC.  This process identifies common structural problems, as well as undefined errors that block compilation.</a:t>
            </a:r>
          </a:p>
          <a:p>
            <a:pPr lvl="2">
              <a:buFont typeface="Arial" panose="020B0604020202020204" pitchFamily="34" charset="0"/>
              <a:buChar char="•"/>
            </a:pPr>
            <a:r>
              <a:rPr lang="en-US" dirty="0"/>
              <a:t>Remove Invalid Records – removes records that are unable to be compiled back into MARC.</a:t>
            </a:r>
          </a:p>
        </p:txBody>
      </p:sp>
    </p:spTree>
    <p:extLst>
      <p:ext uri="{BB962C8B-B14F-4D97-AF65-F5344CB8AC3E}">
        <p14:creationId xmlns:p14="http://schemas.microsoft.com/office/powerpoint/2010/main" val="3981811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Merge Record Changes</a:t>
            </a:r>
          </a:p>
        </p:txBody>
      </p:sp>
      <p:pic>
        <p:nvPicPr>
          <p:cNvPr id="4" name="Content Placeholder 3"/>
          <p:cNvPicPr>
            <a:picLocks noGrp="1" noChangeAspect="1"/>
          </p:cNvPicPr>
          <p:nvPr>
            <p:ph idx="1"/>
          </p:nvPr>
        </p:nvPicPr>
        <p:blipFill>
          <a:blip r:embed="rId2"/>
          <a:stretch>
            <a:fillRect/>
          </a:stretch>
        </p:blipFill>
        <p:spPr>
          <a:xfrm>
            <a:off x="1203355" y="1841650"/>
            <a:ext cx="6705600" cy="3876675"/>
          </a:xfrm>
          <a:prstGeom prst="rect">
            <a:avLst/>
          </a:prstGeom>
        </p:spPr>
      </p:pic>
    </p:spTree>
    <p:extLst>
      <p:ext uri="{BB962C8B-B14F-4D97-AF65-F5344CB8AC3E}">
        <p14:creationId xmlns:p14="http://schemas.microsoft.com/office/powerpoint/2010/main" val="363666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Koha Integration</a:t>
            </a:r>
          </a:p>
        </p:txBody>
      </p:sp>
      <p:sp>
        <p:nvSpPr>
          <p:cNvPr id="3" name="Content Placeholder 2"/>
          <p:cNvSpPr>
            <a:spLocks noGrp="1"/>
          </p:cNvSpPr>
          <p:nvPr>
            <p:ph idx="1"/>
          </p:nvPr>
        </p:nvSpPr>
        <p:spPr/>
        <p:txBody>
          <a:bodyPr/>
          <a:lstStyle/>
          <a:p>
            <a:r>
              <a:rPr lang="en-US" dirty="0"/>
              <a:t>MarcEdit provides direct integration with Koha via:</a:t>
            </a:r>
          </a:p>
          <a:p>
            <a:pPr lvl="1"/>
            <a:r>
              <a:rPr lang="en-US" sz="2000" dirty="0"/>
              <a:t>Koha API for create, update, and delete operations</a:t>
            </a:r>
          </a:p>
          <a:p>
            <a:pPr lvl="2"/>
            <a:r>
              <a:rPr lang="en-US" sz="1600" dirty="0"/>
              <a:t>This allows users to edit:</a:t>
            </a:r>
          </a:p>
          <a:p>
            <a:pPr lvl="3"/>
            <a:r>
              <a:rPr lang="en-US" sz="1600" dirty="0"/>
              <a:t>Bibliographic Records</a:t>
            </a:r>
          </a:p>
          <a:p>
            <a:pPr lvl="3"/>
            <a:r>
              <a:rPr lang="en-US" sz="1600" dirty="0"/>
              <a:t>Holdings Records</a:t>
            </a:r>
          </a:p>
          <a:p>
            <a:pPr lvl="3"/>
            <a:endParaRPr lang="en-US" sz="1600" dirty="0"/>
          </a:p>
          <a:p>
            <a:pPr lvl="3"/>
            <a:endParaRPr lang="en-US" sz="1600" dirty="0"/>
          </a:p>
          <a:p>
            <a:pPr lvl="1"/>
            <a:r>
              <a:rPr lang="en-US" sz="2000" dirty="0"/>
              <a:t>Z39.50</a:t>
            </a:r>
          </a:p>
          <a:p>
            <a:pPr lvl="2"/>
            <a:r>
              <a:rPr lang="en-US" sz="1600" dirty="0"/>
              <a:t>For Search and Discovery</a:t>
            </a:r>
          </a:p>
        </p:txBody>
      </p:sp>
    </p:spTree>
    <p:extLst>
      <p:ext uri="{BB962C8B-B14F-4D97-AF65-F5344CB8AC3E}">
        <p14:creationId xmlns:p14="http://schemas.microsoft.com/office/powerpoint/2010/main" val="2721463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Koha Integration</a:t>
            </a:r>
          </a:p>
        </p:txBody>
      </p:sp>
      <p:sp>
        <p:nvSpPr>
          <p:cNvPr id="3" name="Content Placeholder 2"/>
          <p:cNvSpPr>
            <a:spLocks noGrp="1"/>
          </p:cNvSpPr>
          <p:nvPr>
            <p:ph idx="1"/>
          </p:nvPr>
        </p:nvSpPr>
        <p:spPr/>
        <p:txBody>
          <a:bodyPr/>
          <a:lstStyle/>
          <a:p>
            <a:r>
              <a:rPr lang="en-US" dirty="0"/>
              <a:t>Integration is turned on via the preferences</a:t>
            </a:r>
            <a:endParaRPr lang="en-US" sz="1600" dirty="0"/>
          </a:p>
        </p:txBody>
      </p:sp>
      <p:pic>
        <p:nvPicPr>
          <p:cNvPr id="4" name="Picture 3"/>
          <p:cNvPicPr>
            <a:picLocks noChangeAspect="1"/>
          </p:cNvPicPr>
          <p:nvPr/>
        </p:nvPicPr>
        <p:blipFill>
          <a:blip r:embed="rId2"/>
          <a:stretch>
            <a:fillRect/>
          </a:stretch>
        </p:blipFill>
        <p:spPr>
          <a:xfrm>
            <a:off x="3572156" y="2373923"/>
            <a:ext cx="4998145" cy="3715116"/>
          </a:xfrm>
          <a:prstGeom prst="rect">
            <a:avLst/>
          </a:prstGeom>
        </p:spPr>
      </p:pic>
    </p:spTree>
    <p:extLst>
      <p:ext uri="{BB962C8B-B14F-4D97-AF65-F5344CB8AC3E}">
        <p14:creationId xmlns:p14="http://schemas.microsoft.com/office/powerpoint/2010/main" val="2249595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Automating through scripts</a:t>
            </a:r>
          </a:p>
        </p:txBody>
      </p:sp>
      <p:sp>
        <p:nvSpPr>
          <p:cNvPr id="3" name="Content Placeholder 2"/>
          <p:cNvSpPr>
            <a:spLocks noGrp="1"/>
          </p:cNvSpPr>
          <p:nvPr>
            <p:ph idx="1"/>
          </p:nvPr>
        </p:nvSpPr>
        <p:spPr/>
        <p:txBody>
          <a:bodyPr/>
          <a:lstStyle/>
          <a:p>
            <a:r>
              <a:rPr lang="en-US" dirty="0"/>
              <a:t>Using the Script Wizard</a:t>
            </a:r>
          </a:p>
          <a:p>
            <a:r>
              <a:rPr lang="en-US" dirty="0"/>
              <a:t>Using the Command-line tool</a:t>
            </a:r>
          </a:p>
        </p:txBody>
      </p:sp>
    </p:spTree>
    <p:extLst>
      <p:ext uri="{BB962C8B-B14F-4D97-AF65-F5344CB8AC3E}">
        <p14:creationId xmlns:p14="http://schemas.microsoft.com/office/powerpoint/2010/main" val="2043157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MarcEdit and </a:t>
            </a:r>
            <a:r>
              <a:rPr lang="en-US"/>
              <a:t>OpenRefine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7868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More Questions?</a:t>
            </a:r>
          </a:p>
        </p:txBody>
      </p:sp>
    </p:spTree>
    <p:extLst>
      <p:ext uri="{BB962C8B-B14F-4D97-AF65-F5344CB8AC3E}">
        <p14:creationId xmlns:p14="http://schemas.microsoft.com/office/powerpoint/2010/main" val="53220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MARCEngine</a:t>
            </a:r>
            <a:r>
              <a:rPr lang="en-US" dirty="0"/>
              <a:t> Settings</a:t>
            </a:r>
          </a:p>
        </p:txBody>
      </p:sp>
      <p:sp>
        <p:nvSpPr>
          <p:cNvPr id="4" name="Content Placeholder 3"/>
          <p:cNvSpPr>
            <a:spLocks noGrp="1"/>
          </p:cNvSpPr>
          <p:nvPr>
            <p:ph sz="half" idx="1"/>
          </p:nvPr>
        </p:nvSpPr>
        <p:spPr>
          <a:xfrm>
            <a:off x="1097279" y="1845734"/>
            <a:ext cx="4142936" cy="4023360"/>
          </a:xfrm>
        </p:spPr>
        <p:txBody>
          <a:bodyPr>
            <a:normAutofit/>
          </a:bodyPr>
          <a:lstStyle/>
          <a:p>
            <a:r>
              <a:rPr lang="en-US" dirty="0"/>
              <a:t>Of Note:</a:t>
            </a:r>
          </a:p>
          <a:p>
            <a:pPr lvl="1"/>
            <a:r>
              <a:rPr lang="en-US" dirty="0"/>
              <a:t>Use Diacritics turns mnemonics on and off</a:t>
            </a:r>
          </a:p>
          <a:p>
            <a:pPr lvl="1"/>
            <a:r>
              <a:rPr lang="en-US" dirty="0"/>
              <a:t>MARCXML XSLT determines how data moves between </a:t>
            </a:r>
            <a:r>
              <a:rPr lang="en-US" dirty="0" err="1"/>
              <a:t>MarcEdit’s</a:t>
            </a:r>
            <a:r>
              <a:rPr lang="en-US" dirty="0"/>
              <a:t> mnemonic format and MARCXML</a:t>
            </a:r>
          </a:p>
          <a:p>
            <a:pPr lvl="1"/>
            <a:r>
              <a:rPr lang="en-US" dirty="0"/>
              <a:t>XSLT Engine</a:t>
            </a:r>
          </a:p>
          <a:p>
            <a:pPr lvl="2"/>
            <a:r>
              <a:rPr lang="en-US" dirty="0"/>
              <a:t>Saxon.net supports XSLT 2.0</a:t>
            </a:r>
          </a:p>
          <a:p>
            <a:pPr lvl="2"/>
            <a:r>
              <a:rPr lang="en-US" dirty="0"/>
              <a:t>MSXML supports XSLT 1.0, but is orders of magnitude faster</a:t>
            </a:r>
          </a:p>
          <a:p>
            <a:pPr lvl="1"/>
            <a:r>
              <a:rPr lang="en-US" dirty="0"/>
              <a:t>Unicode Normalization</a:t>
            </a:r>
          </a:p>
          <a:p>
            <a:pPr lvl="2"/>
            <a:r>
              <a:rPr lang="en-US" dirty="0"/>
              <a:t>New feature designed to allow international users to break away from MARC21’s preferred KD normalization</a:t>
            </a:r>
          </a:p>
        </p:txBody>
      </p:sp>
      <p:pic>
        <p:nvPicPr>
          <p:cNvPr id="3" name="Picture 2"/>
          <p:cNvPicPr>
            <a:picLocks noChangeAspect="1"/>
          </p:cNvPicPr>
          <p:nvPr/>
        </p:nvPicPr>
        <p:blipFill>
          <a:blip r:embed="rId2"/>
          <a:stretch>
            <a:fillRect/>
          </a:stretch>
        </p:blipFill>
        <p:spPr>
          <a:xfrm>
            <a:off x="5582383" y="1845735"/>
            <a:ext cx="5573297" cy="4142626"/>
          </a:xfrm>
          <a:prstGeom prst="rect">
            <a:avLst/>
          </a:prstGeom>
        </p:spPr>
      </p:pic>
    </p:spTree>
    <p:extLst>
      <p:ext uri="{BB962C8B-B14F-4D97-AF65-F5344CB8AC3E}">
        <p14:creationId xmlns:p14="http://schemas.microsoft.com/office/powerpoint/2010/main" val="332663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MarcEdit – Miscellaneous properties</a:t>
            </a:r>
          </a:p>
        </p:txBody>
      </p:sp>
      <p:sp>
        <p:nvSpPr>
          <p:cNvPr id="5" name="Content Placeholder 4"/>
          <p:cNvSpPr>
            <a:spLocks noGrp="1"/>
          </p:cNvSpPr>
          <p:nvPr>
            <p:ph idx="1"/>
          </p:nvPr>
        </p:nvSpPr>
        <p:spPr>
          <a:xfrm>
            <a:off x="1186963" y="1998784"/>
            <a:ext cx="3352800" cy="3276600"/>
          </a:xfrm>
        </p:spPr>
        <p:txBody>
          <a:bodyPr/>
          <a:lstStyle/>
          <a:p>
            <a:r>
              <a:rPr lang="en-US" dirty="0"/>
              <a:t>Properties that affect sorting, notification, file storage.</a:t>
            </a:r>
          </a:p>
        </p:txBody>
      </p:sp>
      <p:pic>
        <p:nvPicPr>
          <p:cNvPr id="3" name="Picture 2"/>
          <p:cNvPicPr>
            <a:picLocks noChangeAspect="1"/>
          </p:cNvPicPr>
          <p:nvPr/>
        </p:nvPicPr>
        <p:blipFill>
          <a:blip r:embed="rId2"/>
          <a:stretch>
            <a:fillRect/>
          </a:stretch>
        </p:blipFill>
        <p:spPr>
          <a:xfrm>
            <a:off x="5221898" y="1885584"/>
            <a:ext cx="5794863" cy="4307316"/>
          </a:xfrm>
          <a:prstGeom prst="rect">
            <a:avLst/>
          </a:prstGeom>
        </p:spPr>
      </p:pic>
    </p:spTree>
    <p:extLst>
      <p:ext uri="{BB962C8B-B14F-4D97-AF65-F5344CB8AC3E}">
        <p14:creationId xmlns:p14="http://schemas.microsoft.com/office/powerpoint/2010/main" val="73941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MarcEdit Automated Updates</a:t>
            </a:r>
          </a:p>
        </p:txBody>
      </p:sp>
      <p:sp>
        <p:nvSpPr>
          <p:cNvPr id="3" name="Content Placeholder 2"/>
          <p:cNvSpPr>
            <a:spLocks noGrp="1"/>
          </p:cNvSpPr>
          <p:nvPr>
            <p:ph sz="half" idx="1"/>
          </p:nvPr>
        </p:nvSpPr>
        <p:spPr>
          <a:xfrm>
            <a:off x="1097279" y="1845734"/>
            <a:ext cx="3887959" cy="4023360"/>
          </a:xfrm>
        </p:spPr>
        <p:txBody>
          <a:bodyPr>
            <a:normAutofit/>
          </a:bodyPr>
          <a:lstStyle/>
          <a:p>
            <a:r>
              <a:rPr lang="en-US" dirty="0"/>
              <a:t>MarcEdit includes options for Automatic updates</a:t>
            </a:r>
          </a:p>
          <a:p>
            <a:pPr lvl="1"/>
            <a:r>
              <a:rPr lang="en-US" dirty="0"/>
              <a:t>Update Notifications</a:t>
            </a:r>
          </a:p>
          <a:p>
            <a:pPr lvl="1"/>
            <a:r>
              <a:rPr lang="en-US" dirty="0"/>
              <a:t>Auto updates as administrative users</a:t>
            </a:r>
          </a:p>
          <a:p>
            <a:pPr lvl="2"/>
            <a:r>
              <a:rPr lang="en-US" dirty="0"/>
              <a:t>Only works on Professional/Enterprise/Ultimate versions of Windows (requires domain information)</a:t>
            </a:r>
          </a:p>
        </p:txBody>
      </p:sp>
      <p:pic>
        <p:nvPicPr>
          <p:cNvPr id="5" name="Picture 4"/>
          <p:cNvPicPr>
            <a:picLocks noChangeAspect="1"/>
          </p:cNvPicPr>
          <p:nvPr/>
        </p:nvPicPr>
        <p:blipFill>
          <a:blip r:embed="rId2"/>
          <a:stretch>
            <a:fillRect/>
          </a:stretch>
        </p:blipFill>
        <p:spPr>
          <a:xfrm>
            <a:off x="5873645" y="1894348"/>
            <a:ext cx="5282035" cy="3926131"/>
          </a:xfrm>
          <a:prstGeom prst="rect">
            <a:avLst/>
          </a:prstGeom>
        </p:spPr>
      </p:pic>
    </p:spTree>
    <p:extLst>
      <p:ext uri="{BB962C8B-B14F-4D97-AF65-F5344CB8AC3E}">
        <p14:creationId xmlns:p14="http://schemas.microsoft.com/office/powerpoint/2010/main" val="22444966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220</TotalTime>
  <Words>2806</Words>
  <Application>Microsoft Office PowerPoint</Application>
  <PresentationFormat>Widescreen</PresentationFormat>
  <Paragraphs>324</Paragraphs>
  <Slides>69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Wingdings</vt:lpstr>
      <vt:lpstr>Retrospect</vt:lpstr>
      <vt:lpstr>Real-world data editing with MarcEdit</vt:lpstr>
      <vt:lpstr>Ask Questions</vt:lpstr>
      <vt:lpstr>Ask Questions</vt:lpstr>
      <vt:lpstr>Setting up MarcEdit</vt:lpstr>
      <vt:lpstr>MarcEdit Program Settings</vt:lpstr>
      <vt:lpstr>MarcEdit Language Preferences</vt:lpstr>
      <vt:lpstr>MARCEngine Settings</vt:lpstr>
      <vt:lpstr>MarcEdit – Miscellaneous properties</vt:lpstr>
      <vt:lpstr>MarcEdit Automated Updates</vt:lpstr>
      <vt:lpstr>MarcEdit Regular Expression Support</vt:lpstr>
      <vt:lpstr>MarcEdit Regular Expression Support</vt:lpstr>
      <vt:lpstr>Microsoft’s Regular Expression language</vt:lpstr>
      <vt:lpstr>How we use Regular Expressions in MarcEdit</vt:lpstr>
      <vt:lpstr>Examples</vt:lpstr>
      <vt:lpstr>Examples 1</vt:lpstr>
      <vt:lpstr>Example 2</vt:lpstr>
      <vt:lpstr>Example 3</vt:lpstr>
      <vt:lpstr>Learning More about regular expressions</vt:lpstr>
      <vt:lpstr>Learning Regular Expressions</vt:lpstr>
      <vt:lpstr>MARC Character Conversions</vt:lpstr>
      <vt:lpstr>AutoDetect Characterset</vt:lpstr>
      <vt:lpstr>Export Tab Delimited Records</vt:lpstr>
      <vt:lpstr>Delimited text translator</vt:lpstr>
      <vt:lpstr>Delimited text translator Options</vt:lpstr>
      <vt:lpstr>Delimited Text Translator: Mapping format</vt:lpstr>
      <vt:lpstr>Question #1</vt:lpstr>
      <vt:lpstr>Question #2 </vt:lpstr>
      <vt:lpstr>Question #2 </vt:lpstr>
      <vt:lpstr>Question #2 </vt:lpstr>
      <vt:lpstr>Question #2 </vt:lpstr>
      <vt:lpstr>Question #2 </vt:lpstr>
      <vt:lpstr>Question #2 </vt:lpstr>
      <vt:lpstr>Question #2 </vt:lpstr>
      <vt:lpstr>Question #3 </vt:lpstr>
      <vt:lpstr>Question #3 </vt:lpstr>
      <vt:lpstr>Question #3 </vt:lpstr>
      <vt:lpstr>Question #3 </vt:lpstr>
      <vt:lpstr>Question #3 </vt:lpstr>
      <vt:lpstr>Question #3 </vt:lpstr>
      <vt:lpstr>Question #4 </vt:lpstr>
      <vt:lpstr>Question 4: RDA Helper</vt:lpstr>
      <vt:lpstr>Question 4: RDA Helper</vt:lpstr>
      <vt:lpstr>Question #4 </vt:lpstr>
      <vt:lpstr>Question #5</vt:lpstr>
      <vt:lpstr>Question #5</vt:lpstr>
      <vt:lpstr>Question #5</vt:lpstr>
      <vt:lpstr>Question #6</vt:lpstr>
      <vt:lpstr>Question #6</vt:lpstr>
      <vt:lpstr>Question #6</vt:lpstr>
      <vt:lpstr>Question #7</vt:lpstr>
      <vt:lpstr>Question #7</vt:lpstr>
      <vt:lpstr>Question #8</vt:lpstr>
      <vt:lpstr>Question #8</vt:lpstr>
      <vt:lpstr>Question #9</vt:lpstr>
      <vt:lpstr>Question 10 </vt:lpstr>
      <vt:lpstr>MARCNext</vt:lpstr>
      <vt:lpstr>BibFrame Testbed</vt:lpstr>
      <vt:lpstr>Linking Identifiers</vt:lpstr>
      <vt:lpstr>Validating Headings</vt:lpstr>
      <vt:lpstr>Validating Headings</vt:lpstr>
      <vt:lpstr>Conditional Replacements</vt:lpstr>
      <vt:lpstr>Conditional Replacements</vt:lpstr>
      <vt:lpstr>MARCValidator Changes</vt:lpstr>
      <vt:lpstr>Merge Record Changes</vt:lpstr>
      <vt:lpstr>Koha Integration</vt:lpstr>
      <vt:lpstr>Koha Integration</vt:lpstr>
      <vt:lpstr>Automating through scripts</vt:lpstr>
      <vt:lpstr>MarcEdit and OpenRefine</vt:lpstr>
      <vt:lpstr>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Re-world data editing with MarcEdit</dc:title>
  <dc:creator>Terry Reese</dc:creator>
  <cp:lastModifiedBy>Terry Reese</cp:lastModifiedBy>
  <cp:revision>40</cp:revision>
  <dcterms:created xsi:type="dcterms:W3CDTF">2015-09-02T05:00:34Z</dcterms:created>
  <dcterms:modified xsi:type="dcterms:W3CDTF">2016-03-16T00:15:24Z</dcterms:modified>
</cp:coreProperties>
</file>